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3" r:id="rId2"/>
    <p:sldId id="326" r:id="rId3"/>
    <p:sldId id="421" r:id="rId4"/>
    <p:sldId id="471" r:id="rId5"/>
    <p:sldId id="459" r:id="rId6"/>
    <p:sldId id="476" r:id="rId7"/>
    <p:sldId id="458" r:id="rId8"/>
    <p:sldId id="457" r:id="rId9"/>
    <p:sldId id="422" r:id="rId10"/>
    <p:sldId id="468" r:id="rId11"/>
    <p:sldId id="477" r:id="rId12"/>
    <p:sldId id="411" r:id="rId13"/>
    <p:sldId id="462" r:id="rId14"/>
    <p:sldId id="409" r:id="rId15"/>
    <p:sldId id="460" r:id="rId16"/>
    <p:sldId id="461" r:id="rId17"/>
    <p:sldId id="445" r:id="rId18"/>
    <p:sldId id="473" r:id="rId19"/>
    <p:sldId id="415" r:id="rId20"/>
    <p:sldId id="478" r:id="rId21"/>
    <p:sldId id="442" r:id="rId22"/>
    <p:sldId id="443" r:id="rId23"/>
    <p:sldId id="414" r:id="rId24"/>
    <p:sldId id="424" r:id="rId25"/>
    <p:sldId id="425" r:id="rId26"/>
    <p:sldId id="423" r:id="rId27"/>
    <p:sldId id="432" r:id="rId28"/>
    <p:sldId id="454" r:id="rId29"/>
    <p:sldId id="397" r:id="rId30"/>
    <p:sldId id="456" r:id="rId31"/>
    <p:sldId id="433" r:id="rId32"/>
    <p:sldId id="426" r:id="rId33"/>
    <p:sldId id="452" r:id="rId34"/>
    <p:sldId id="465" r:id="rId35"/>
    <p:sldId id="466" r:id="rId36"/>
    <p:sldId id="405" r:id="rId37"/>
    <p:sldId id="406" r:id="rId38"/>
    <p:sldId id="430" r:id="rId39"/>
    <p:sldId id="435" r:id="rId40"/>
    <p:sldId id="408" r:id="rId41"/>
  </p:sldIdLst>
  <p:sldSz cx="9906000" cy="6858000" type="A4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dget Johnson" initials="BJ" lastIdx="2" clrIdx="0"/>
  <p:cmAuthor id="1" name="Olivia OHea" initials="OO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983"/>
    <a:srgbClr val="BF3927"/>
    <a:srgbClr val="387668"/>
    <a:srgbClr val="479786"/>
    <a:srgbClr val="479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69" autoAdjust="0"/>
    <p:restoredTop sz="94661"/>
  </p:normalViewPr>
  <p:slideViewPr>
    <p:cSldViewPr>
      <p:cViewPr varScale="1">
        <p:scale>
          <a:sx n="167" d="100"/>
          <a:sy n="167" d="100"/>
        </p:scale>
        <p:origin x="1144" y="184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928" y="-102"/>
      </p:cViewPr>
      <p:guideLst>
        <p:guide orient="horz" pos="2957"/>
        <p:guide pos="2237"/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nas-prc.pew.pewtrusts.org\shared\People-Press\Pew%20Projects\2018\01-18%20January%20political\Releases\Priorities\1-25-18%20Priorities%20graphics%20workbook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8824579917202E-2"/>
          <c:y val="0.2235757874015748"/>
          <c:w val="0.90016695078063691"/>
          <c:h val="0.706476624015748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BF-4CC4-968B-C03DA5A0C1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BF-4CC4-968B-C03DA5A0C1F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BF-4CC4-968B-C03DA5A0C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Dem/Lean Dem</c:v>
                </c:pt>
                <c:pt idx="1">
                  <c:v>Rep/Lean Rep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-8</c:v>
                </c:pt>
                <c:pt idx="1">
                  <c:v>-36</c:v>
                </c:pt>
                <c:pt idx="3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F-4CC4-968B-C03DA5A0C1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Dem/Lean Dem</c:v>
                </c:pt>
                <c:pt idx="1">
                  <c:v>Rep/Lean Rep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89</c:v>
                </c:pt>
                <c:pt idx="1">
                  <c:v>54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F-4CC4-968B-C03DA5A0C1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Dem/Lean Dem</c:v>
                </c:pt>
                <c:pt idx="1">
                  <c:v>Rep/Lean Rep</c:v>
                </c:pt>
                <c:pt idx="3">
                  <c:v>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51</c:v>
                </c:pt>
                <c:pt idx="1">
                  <c:v>147</c:v>
                </c:pt>
                <c:pt idx="3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F-4CC4-968B-C03DA5A0C1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Oppose2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Dem/Lean Dem</c:v>
                </c:pt>
                <c:pt idx="1">
                  <c:v>Rep/Lean Rep</c:v>
                </c:pt>
                <c:pt idx="3">
                  <c:v>Total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83</c:v>
                </c:pt>
                <c:pt idx="1">
                  <c:v>22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BF-4CC4-968B-C03DA5A0C1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Oppose3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Dem/Lean Dem</c:v>
                </c:pt>
                <c:pt idx="1">
                  <c:v>Rep/Lean Rep</c:v>
                </c:pt>
                <c:pt idx="3">
                  <c:v>Total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14</c:v>
                </c:pt>
                <c:pt idx="1">
                  <c:v>74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BF-4CC4-968B-C03DA5A0C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0743424"/>
        <c:axId val="100753408"/>
      </c:barChart>
      <c:catAx>
        <c:axId val="10074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753408"/>
        <c:crossesAt val="-30"/>
        <c:auto val="1"/>
        <c:lblAlgn val="ctr"/>
        <c:lblOffset val="100"/>
        <c:noMultiLvlLbl val="0"/>
      </c:catAx>
      <c:valAx>
        <c:axId val="100753408"/>
        <c:scaling>
          <c:orientation val="minMax"/>
          <c:max val="305"/>
          <c:min val="-100"/>
        </c:scaling>
        <c:delete val="1"/>
        <c:axPos val="b"/>
        <c:numFmt formatCode="General" sourceLinked="1"/>
        <c:majorTickMark val="out"/>
        <c:minorTickMark val="none"/>
        <c:tickLblPos val="nextTo"/>
        <c:crossAx val="10074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994750656167978E-2"/>
          <c:y val="7.0450787401574816E-2"/>
          <c:w val="0.92179691601049873"/>
          <c:h val="0.909601624015748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F7-4A08-AD88-A6352C8863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F7-4A08-AD88-A6352C8863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F7-4A08-AD88-A6352C8863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F7-4A08-AD88-A6352C8863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F7-4A08-AD88-A6352C8863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Russia</c:v>
                </c:pt>
                <c:pt idx="1">
                  <c:v>China</c:v>
                </c:pt>
                <c:pt idx="2">
                  <c:v>Germany</c:v>
                </c:pt>
                <c:pt idx="3">
                  <c:v>France</c:v>
                </c:pt>
                <c:pt idx="4">
                  <c:v>Great Britain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-44</c:v>
                </c:pt>
                <c:pt idx="1">
                  <c:v>-28</c:v>
                </c:pt>
                <c:pt idx="2">
                  <c:v>-21</c:v>
                </c:pt>
                <c:pt idx="3">
                  <c:v>-20</c:v>
                </c:pt>
                <c:pt idx="4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7-4A08-AD88-A6352C8863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Russia</c:v>
                </c:pt>
                <c:pt idx="1">
                  <c:v>China</c:v>
                </c:pt>
                <c:pt idx="2">
                  <c:v>Germany</c:v>
                </c:pt>
                <c:pt idx="3">
                  <c:v>France</c:v>
                </c:pt>
                <c:pt idx="4">
                  <c:v>Great Britain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</c:v>
                </c:pt>
                <c:pt idx="1">
                  <c:v>59</c:v>
                </c:pt>
                <c:pt idx="2">
                  <c:v>65</c:v>
                </c:pt>
                <c:pt idx="3">
                  <c:v>65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7-4A08-AD88-A6352C886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1246080"/>
        <c:axId val="101247616"/>
      </c:barChart>
      <c:catAx>
        <c:axId val="10124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101247616"/>
        <c:crossesAt val="-60"/>
        <c:auto val="1"/>
        <c:lblAlgn val="ctr"/>
        <c:lblOffset val="100"/>
        <c:noMultiLvlLbl val="0"/>
      </c:catAx>
      <c:valAx>
        <c:axId val="101247616"/>
        <c:scaling>
          <c:orientation val="minMax"/>
          <c:max val="85"/>
          <c:min val="-100"/>
        </c:scaling>
        <c:delete val="1"/>
        <c:axPos val="b"/>
        <c:numFmt formatCode="General" sourceLinked="1"/>
        <c:majorTickMark val="none"/>
        <c:minorTickMark val="none"/>
        <c:tickLblPos val="nextTo"/>
        <c:crossAx val="10124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95078740157479"/>
          <c:y val="8.0179625984251966E-3"/>
          <c:w val="0.32056528871391077"/>
          <c:h val="6.7847687007874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53887795275591"/>
          <c:y val="8.771929824561403E-2"/>
          <c:w val="0.74654445538057745"/>
          <c:h val="0.807138416908412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Rep/Lean Rep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E5-48A8-86FB-575066BD4D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E5-48A8-86FB-575066BD4D4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E5-48A8-86FB-575066BD4D4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E5-48A8-86FB-575066BD4D4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E5-48A8-86FB-575066BD4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France</c:v>
                </c:pt>
                <c:pt idx="1">
                  <c:v>China</c:v>
                </c:pt>
                <c:pt idx="2">
                  <c:v>Germany</c:v>
                </c:pt>
                <c:pt idx="3">
                  <c:v>Great Britain</c:v>
                </c:pt>
                <c:pt idx="4">
                  <c:v>Russia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0.53500000000000003</c:v>
                </c:pt>
                <c:pt idx="1">
                  <c:v>0.505</c:v>
                </c:pt>
                <c:pt idx="2">
                  <c:v>0.59799999999999998</c:v>
                </c:pt>
                <c:pt idx="3">
                  <c:v>0.69099999999999995</c:v>
                </c:pt>
                <c:pt idx="4">
                  <c:v>0.46600000000000003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E5-48A8-86FB-575066BD4D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Dem/Lean Dem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E5-48A8-86FB-575066BD4D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E5-48A8-86FB-575066BD4D4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E5-48A8-86FB-575066BD4D4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E5-48A8-86FB-575066BD4D4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E5-48A8-86FB-575066BD4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France</c:v>
                </c:pt>
                <c:pt idx="1">
                  <c:v>China</c:v>
                </c:pt>
                <c:pt idx="2">
                  <c:v>Germany</c:v>
                </c:pt>
                <c:pt idx="3">
                  <c:v>Great Britain</c:v>
                </c:pt>
                <c:pt idx="4">
                  <c:v>Russia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0.77300000000000002</c:v>
                </c:pt>
                <c:pt idx="1">
                  <c:v>0.70299999999999996</c:v>
                </c:pt>
                <c:pt idx="2">
                  <c:v>0.73899999999999999</c:v>
                </c:pt>
                <c:pt idx="3">
                  <c:v>0.80100000000000005</c:v>
                </c:pt>
                <c:pt idx="4">
                  <c:v>0.41299999999999998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E5-48A8-86FB-575066BD4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1563776"/>
        <c:axId val="101577856"/>
      </c:barChart>
      <c:catAx>
        <c:axId val="101563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101577856"/>
        <c:crosses val="autoZero"/>
        <c:auto val="1"/>
        <c:lblAlgn val="ctr"/>
        <c:lblOffset val="100"/>
        <c:noMultiLvlLbl val="0"/>
      </c:catAx>
      <c:valAx>
        <c:axId val="101577856"/>
        <c:scaling>
          <c:orientation val="minMax"/>
          <c:max val="0.9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10156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973851706036745"/>
          <c:y val="1.2629183070866112E-2"/>
          <c:w val="0.59635629921259847"/>
          <c:h val="7.0054565547727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4727690288715"/>
          <c:y val="0.13750000000000001"/>
          <c:w val="0.82481938976377955"/>
          <c:h val="0.851767962598425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Too little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Germany</c:v>
                </c:pt>
                <c:pt idx="1">
                  <c:v>EU</c:v>
                </c:pt>
                <c:pt idx="2">
                  <c:v>NATO</c:v>
                </c:pt>
                <c:pt idx="3">
                  <c:v>UN</c:v>
                </c:pt>
                <c:pt idx="4">
                  <c:v>Russia</c:v>
                </c:pt>
                <c:pt idx="5">
                  <c:v>China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</c:v>
                </c:pt>
                <c:pt idx="1">
                  <c:v>45</c:v>
                </c:pt>
                <c:pt idx="2">
                  <c:v>48</c:v>
                </c:pt>
                <c:pt idx="3">
                  <c:v>51</c:v>
                </c:pt>
                <c:pt idx="4">
                  <c:v>65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B-4C72-9417-696D3050D3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Right amount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Germany</c:v>
                </c:pt>
                <c:pt idx="1">
                  <c:v>EU</c:v>
                </c:pt>
                <c:pt idx="2">
                  <c:v>NATO</c:v>
                </c:pt>
                <c:pt idx="3">
                  <c:v>UN</c:v>
                </c:pt>
                <c:pt idx="4">
                  <c:v>Russia</c:v>
                </c:pt>
                <c:pt idx="5">
                  <c:v>China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31</c:v>
                </c:pt>
                <c:pt idx="3">
                  <c:v>31</c:v>
                </c:pt>
                <c:pt idx="4">
                  <c:v>12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B-4C72-9417-696D3050D3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Germany</c:v>
                </c:pt>
                <c:pt idx="1">
                  <c:v>EU</c:v>
                </c:pt>
                <c:pt idx="2">
                  <c:v>NATO</c:v>
                </c:pt>
                <c:pt idx="3">
                  <c:v>UN</c:v>
                </c:pt>
                <c:pt idx="4">
                  <c:v>Russia</c:v>
                </c:pt>
                <c:pt idx="5">
                  <c:v>China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EB-4C72-9417-696D3050D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1937152"/>
        <c:axId val="101938688"/>
      </c:barChart>
      <c:catAx>
        <c:axId val="10193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101938688"/>
        <c:crosses val="autoZero"/>
        <c:auto val="1"/>
        <c:lblAlgn val="ctr"/>
        <c:lblOffset val="100"/>
        <c:noMultiLvlLbl val="0"/>
      </c:catAx>
      <c:valAx>
        <c:axId val="101938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93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72769028871391"/>
          <c:y val="6.4267962598425224E-2"/>
          <c:w val="0.6390444553805773"/>
          <c:h val="9.8232037401574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74151842130845"/>
          <c:y val="1.9597729829538758E-2"/>
          <c:w val="0.71974871196655976"/>
          <c:h val="0.960804540340922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Pt>
            <c:idx val="1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9E3-400F-B503-DC44CE27C6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'Priorities rank order'!$B$3:$B$21</c:f>
              <c:strCache>
                <c:ptCount val="19"/>
                <c:pt idx="0">
                  <c:v>Terrorism</c:v>
                </c:pt>
                <c:pt idx="1">
                  <c:v>Education</c:v>
                </c:pt>
                <c:pt idx="2">
                  <c:v>Economy</c:v>
                </c:pt>
                <c:pt idx="3">
                  <c:v>Health care costs</c:v>
                </c:pt>
                <c:pt idx="4">
                  <c:v>Social Security</c:v>
                </c:pt>
                <c:pt idx="5">
                  <c:v>Medicare</c:v>
                </c:pt>
                <c:pt idx="6">
                  <c:v>Environment</c:v>
                </c:pt>
                <c:pt idx="7">
                  <c:v>Jobs</c:v>
                </c:pt>
                <c:pt idx="8">
                  <c:v>Poor and needy</c:v>
                </c:pt>
                <c:pt idx="9">
                  <c:v>Reducing crime</c:v>
                </c:pt>
                <c:pt idx="10">
                  <c:v>Race relations</c:v>
                </c:pt>
                <c:pt idx="11">
                  <c:v>Transportation</c:v>
                </c:pt>
                <c:pt idx="12">
                  <c:v>Drug addiction</c:v>
                </c:pt>
                <c:pt idx="13">
                  <c:v>Budget deficit</c:v>
                </c:pt>
                <c:pt idx="14">
                  <c:v>Immigration</c:v>
                </c:pt>
                <c:pt idx="15">
                  <c:v>Influence of lobbyists</c:v>
                </c:pt>
                <c:pt idx="16">
                  <c:v>Military</c:v>
                </c:pt>
                <c:pt idx="17">
                  <c:v>Climate change</c:v>
                </c:pt>
                <c:pt idx="18">
                  <c:v>Global trade</c:v>
                </c:pt>
              </c:strCache>
            </c:strRef>
          </c:cat>
          <c:val>
            <c:numRef>
              <c:f>'Priorities rank order'!$X$3:$X$21</c:f>
              <c:numCache>
                <c:formatCode>General</c:formatCode>
                <c:ptCount val="19"/>
                <c:pt idx="0">
                  <c:v>73</c:v>
                </c:pt>
                <c:pt idx="1">
                  <c:v>72</c:v>
                </c:pt>
                <c:pt idx="2">
                  <c:v>71</c:v>
                </c:pt>
                <c:pt idx="3">
                  <c:v>68</c:v>
                </c:pt>
                <c:pt idx="4" formatCode="0">
                  <c:v>67</c:v>
                </c:pt>
                <c:pt idx="5">
                  <c:v>66</c:v>
                </c:pt>
                <c:pt idx="6">
                  <c:v>62</c:v>
                </c:pt>
                <c:pt idx="7">
                  <c:v>62</c:v>
                </c:pt>
                <c:pt idx="8">
                  <c:v>58</c:v>
                </c:pt>
                <c:pt idx="9">
                  <c:v>56</c:v>
                </c:pt>
                <c:pt idx="10">
                  <c:v>52</c:v>
                </c:pt>
                <c:pt idx="11">
                  <c:v>49</c:v>
                </c:pt>
                <c:pt idx="12">
                  <c:v>49</c:v>
                </c:pt>
                <c:pt idx="13">
                  <c:v>48</c:v>
                </c:pt>
                <c:pt idx="14">
                  <c:v>47</c:v>
                </c:pt>
                <c:pt idx="15">
                  <c:v>47</c:v>
                </c:pt>
                <c:pt idx="16">
                  <c:v>46</c:v>
                </c:pt>
                <c:pt idx="17">
                  <c:v>46</c:v>
                </c:pt>
                <c:pt idx="18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E3-400F-B503-DC44CE27C6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axId val="105779968"/>
        <c:axId val="105803776"/>
      </c:barChart>
      <c:catAx>
        <c:axId val="105779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300">
                <a:latin typeface="+mn-lt"/>
              </a:defRPr>
            </a:pPr>
            <a:endParaRPr lang="de-DE"/>
          </a:p>
        </c:txPr>
        <c:crossAx val="105803776"/>
        <c:crosses val="autoZero"/>
        <c:auto val="1"/>
        <c:lblAlgn val="ctr"/>
        <c:lblOffset val="0"/>
        <c:noMultiLvlLbl val="0"/>
      </c:catAx>
      <c:valAx>
        <c:axId val="105803776"/>
        <c:scaling>
          <c:orientation val="minMax"/>
          <c:max val="100"/>
        </c:scaling>
        <c:delete val="0"/>
        <c:axPos val="t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057799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3378327709036"/>
          <c:y val="0.25957276173811605"/>
          <c:w val="0.86296459036370443"/>
          <c:h val="0.734254398755711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BE-455D-98A6-142C7D2A8C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BE-455D-98A6-142C7D2A8CC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BE-455D-98A6-142C7D2A8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Dem/Lean Dem</c:v>
                </c:pt>
                <c:pt idx="1">
                  <c:v>Rep/Lean Rep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-63</c:v>
                </c:pt>
                <c:pt idx="1">
                  <c:v>-26</c:v>
                </c:pt>
                <c:pt idx="3">
                  <c:v>-45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BE-455D-98A6-142C7D2A8C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Dem/Lean Dem</c:v>
                </c:pt>
                <c:pt idx="1">
                  <c:v>Rep/Lean Rep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</c:v>
                </c:pt>
                <c:pt idx="1">
                  <c:v>58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BE-455D-98A6-142C7D2A8C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Dem/Lean Dem</c:v>
                </c:pt>
                <c:pt idx="1">
                  <c:v>Rep/Lean Rep</c:v>
                </c:pt>
                <c:pt idx="3">
                  <c:v>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53</c:v>
                </c:pt>
                <c:pt idx="1">
                  <c:v>17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BE-455D-98A6-142C7D2A8C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Dem/Lean Dem</c:v>
                </c:pt>
                <c:pt idx="1">
                  <c:v>Rep/Lean Rep</c:v>
                </c:pt>
                <c:pt idx="3">
                  <c:v>Total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15</c:v>
                </c:pt>
                <c:pt idx="1">
                  <c:v>16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EBE-455D-98A6-142C7D2A8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5763968"/>
        <c:axId val="105765504"/>
      </c:barChart>
      <c:catAx>
        <c:axId val="10576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5765504"/>
        <c:crossesAt val="-75"/>
        <c:auto val="1"/>
        <c:lblAlgn val="ctr"/>
        <c:lblOffset val="100"/>
        <c:noMultiLvlLbl val="0"/>
      </c:catAx>
      <c:valAx>
        <c:axId val="105765504"/>
        <c:scaling>
          <c:orientation val="minMax"/>
          <c:max val="100"/>
          <c:min val="-100"/>
        </c:scaling>
        <c:delete val="1"/>
        <c:axPos val="t"/>
        <c:numFmt formatCode="General" sourceLinked="1"/>
        <c:majorTickMark val="out"/>
        <c:minorTickMark val="none"/>
        <c:tickLblPos val="nextTo"/>
        <c:crossAx val="1057639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0.70536</cdr:x>
      <cdr:y>0.16333</cdr:y>
    </cdr:from>
    <cdr:to>
      <cdr:x>0.95536</cdr:x>
      <cdr:y>0.2456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18CF1B5-1919-496F-B4E6-86BC22578741}"/>
            </a:ext>
          </a:extLst>
        </cdr:cNvPr>
        <cdr:cNvSpPr txBox="1"/>
      </cdr:nvSpPr>
      <cdr:spPr>
        <a:xfrm xmlns:a="http://schemas.openxmlformats.org/drawingml/2006/main">
          <a:off x="6019800" y="672059"/>
          <a:ext cx="21336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rPr>
            <a:t>Oppose    </a:t>
          </a:r>
          <a:r>
            <a:rPr lang="en-US" sz="1600" dirty="0">
              <a:solidFill>
                <a:schemeClr val="accent4">
                  <a:lumMod val="75000"/>
                </a:schemeClr>
              </a:solidFill>
              <a:latin typeface="+mj-lt"/>
            </a:rPr>
            <a:t>Favor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1" cy="461803"/>
          </a:xfrm>
          <a:prstGeom prst="rect">
            <a:avLst/>
          </a:prstGeom>
        </p:spPr>
        <p:txBody>
          <a:bodyPr vert="horz" lIns="92279" tIns="46139" rIns="92279" bIns="461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2"/>
            <a:ext cx="2971801" cy="461803"/>
          </a:xfrm>
          <a:prstGeom prst="rect">
            <a:avLst/>
          </a:prstGeom>
        </p:spPr>
        <p:txBody>
          <a:bodyPr vert="horz" lIns="92279" tIns="46139" rIns="92279" bIns="46139" rtlCol="0"/>
          <a:lstStyle>
            <a:lvl1pPr algn="r">
              <a:defRPr sz="1200"/>
            </a:lvl1pPr>
          </a:lstStyle>
          <a:p>
            <a:fld id="{328AAC5F-59AF-48C9-BF20-254BB8AC10A2}" type="datetimeFigureOut">
              <a:rPr lang="en-US" smtClean="0"/>
              <a:pPr/>
              <a:t>6/28/18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0"/>
            <a:ext cx="2971801" cy="461803"/>
          </a:xfrm>
          <a:prstGeom prst="rect">
            <a:avLst/>
          </a:prstGeom>
        </p:spPr>
        <p:txBody>
          <a:bodyPr vert="horz" lIns="92279" tIns="46139" rIns="92279" bIns="461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772670"/>
            <a:ext cx="2971801" cy="461803"/>
          </a:xfrm>
          <a:prstGeom prst="rect">
            <a:avLst/>
          </a:prstGeom>
        </p:spPr>
        <p:txBody>
          <a:bodyPr vert="horz" lIns="92279" tIns="46139" rIns="92279" bIns="46139" rtlCol="0" anchor="b"/>
          <a:lstStyle>
            <a:lvl1pPr algn="r">
              <a:defRPr sz="1200"/>
            </a:lvl1pPr>
          </a:lstStyle>
          <a:p>
            <a:fld id="{9C5EB30B-6C0E-4AB1-ABE3-D064C6EEE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2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1" cy="461803"/>
          </a:xfrm>
          <a:prstGeom prst="rect">
            <a:avLst/>
          </a:prstGeom>
        </p:spPr>
        <p:txBody>
          <a:bodyPr vert="horz" lIns="92279" tIns="46139" rIns="92279" bIns="461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1" cy="461803"/>
          </a:xfrm>
          <a:prstGeom prst="rect">
            <a:avLst/>
          </a:prstGeom>
        </p:spPr>
        <p:txBody>
          <a:bodyPr vert="horz" lIns="92279" tIns="46139" rIns="92279" bIns="46139" rtlCol="0"/>
          <a:lstStyle>
            <a:lvl1pPr algn="r">
              <a:defRPr sz="1200"/>
            </a:lvl1pPr>
          </a:lstStyle>
          <a:p>
            <a:fld id="{F9B78F23-7B17-4360-9B56-489977FCF4C4}" type="datetimeFigureOut">
              <a:rPr lang="en-US" smtClean="0"/>
              <a:pPr/>
              <a:t>6/28/18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692150"/>
            <a:ext cx="5000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9" tIns="46139" rIns="92279" bIns="461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87138"/>
            <a:ext cx="5486400" cy="4156233"/>
          </a:xfrm>
          <a:prstGeom prst="rect">
            <a:avLst/>
          </a:prstGeom>
        </p:spPr>
        <p:txBody>
          <a:bodyPr vert="horz" lIns="92279" tIns="46139" rIns="92279" bIns="461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0"/>
            <a:ext cx="2971801" cy="461803"/>
          </a:xfrm>
          <a:prstGeom prst="rect">
            <a:avLst/>
          </a:prstGeom>
        </p:spPr>
        <p:txBody>
          <a:bodyPr vert="horz" lIns="92279" tIns="46139" rIns="92279" bIns="461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772670"/>
            <a:ext cx="2971801" cy="461803"/>
          </a:xfrm>
          <a:prstGeom prst="rect">
            <a:avLst/>
          </a:prstGeom>
        </p:spPr>
        <p:txBody>
          <a:bodyPr vert="horz" lIns="92279" tIns="46139" rIns="92279" bIns="46139" rtlCol="0" anchor="b"/>
          <a:lstStyle>
            <a:lvl1pPr algn="r">
              <a:defRPr sz="1200"/>
            </a:lvl1pPr>
          </a:lstStyle>
          <a:p>
            <a:fld id="{9EB41F39-CA18-4F77-A0B4-ACF02FBE9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692150"/>
            <a:ext cx="5000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692150"/>
            <a:ext cx="5000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</a:t>
            </a:r>
            <a:r>
              <a:rPr lang="en-US" baseline="0" dirty="0"/>
              <a:t> by </a:t>
            </a:r>
            <a:r>
              <a:rPr lang="en-US" baseline="0" dirty="0" err="1"/>
              <a:t>caldwell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8650" y="6248401"/>
            <a:ext cx="61912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www.pewproject.org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65100" y="5867400"/>
            <a:ext cx="9575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65100" y="1600200"/>
            <a:ext cx="95758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0400" y="1981200"/>
            <a:ext cx="7677150" cy="1752600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3600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Name</a:t>
            </a:r>
            <a:br>
              <a:rPr lang="en-US" dirty="0"/>
            </a:br>
            <a:r>
              <a:rPr lang="en-US" dirty="0"/>
              <a:t>Optional Third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400" y="3810000"/>
            <a:ext cx="404495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600200"/>
            <a:ext cx="41275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Kicker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4191000"/>
            <a:ext cx="404495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presenter’s title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778500" y="605595"/>
            <a:ext cx="3549650" cy="4872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8650" y="6248401"/>
            <a:ext cx="61912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www.pewproject.org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65100" y="5867400"/>
            <a:ext cx="9575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65100" y="1600200"/>
            <a:ext cx="95758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0400" y="1981200"/>
            <a:ext cx="7677150" cy="7620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400" y="2895600"/>
            <a:ext cx="404495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 of presenter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3200400"/>
            <a:ext cx="33020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presenter’s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0" y="3505200"/>
            <a:ext cx="3302000" cy="3048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presenter’s email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118100" y="2895600"/>
            <a:ext cx="3797300" cy="381000"/>
          </a:xfrm>
        </p:spPr>
        <p:txBody>
          <a:bodyPr/>
          <a:lstStyle>
            <a:lvl1pPr>
              <a:defRPr lang="en-US" sz="1800" b="0" kern="1200" baseline="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another person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5118100" y="3200400"/>
            <a:ext cx="3302000" cy="304800"/>
          </a:xfrm>
        </p:spPr>
        <p:txBody>
          <a:bodyPr>
            <a:noAutofit/>
          </a:bodyPr>
          <a:lstStyle>
            <a:lvl1pPr>
              <a:defRPr lang="en-US" sz="1600" b="0" i="1" kern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person’s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5118100" y="3505200"/>
            <a:ext cx="3302000" cy="304800"/>
          </a:xfrm>
        </p:spPr>
        <p:txBody>
          <a:bodyPr>
            <a:noAutofit/>
          </a:bodyPr>
          <a:lstStyle>
            <a:lvl1pPr>
              <a:defRPr lang="en-US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person’s email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>
            <a:off x="4210050" y="3390900"/>
            <a:ext cx="990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778500" y="605595"/>
            <a:ext cx="3549650" cy="4872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95300" y="6324600"/>
            <a:ext cx="13208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4375150" y="6324600"/>
            <a:ext cx="11557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5300" y="1219200"/>
            <a:ext cx="8915400" cy="4876800"/>
          </a:xfrm>
        </p:spPr>
        <p:txBody>
          <a:bodyPr/>
          <a:lstStyle>
            <a:lvl2pPr marL="742950" indent="-627063">
              <a:defRPr/>
            </a:lvl2pPr>
            <a:lvl3pPr marL="1143000" indent="-800100">
              <a:defRPr sz="1200"/>
            </a:lvl3pPr>
            <a:lvl4pPr marL="1600200" indent="-1028700">
              <a:defRPr sz="1200"/>
            </a:lvl4pPr>
            <a:lvl5pPr marL="2057400" indent="-12588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0" y="1219200"/>
            <a:ext cx="8915400" cy="4572001"/>
          </a:xfrm>
        </p:spPr>
        <p:txBody>
          <a:bodyPr/>
          <a:lstStyle>
            <a:lvl1pPr>
              <a:buNone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Paste chart here  (adjust width of this container as necessary)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95300" y="6324600"/>
            <a:ext cx="13208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4375150" y="6324600"/>
            <a:ext cx="11557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chart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5867400"/>
            <a:ext cx="8255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Source Note, etc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0" y="1447801"/>
            <a:ext cx="8915400" cy="4343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Paste chart here (adjust width of this container as necessary)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95300" y="6324600"/>
            <a:ext cx="13208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4375150" y="6324600"/>
            <a:ext cx="11557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chart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914400"/>
            <a:ext cx="8915400" cy="5334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5867400"/>
            <a:ext cx="8255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Source Note, etc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06" y="2438402"/>
            <a:ext cx="8420100" cy="990599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2506" y="2081214"/>
            <a:ext cx="8420100" cy="357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subsection kicker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8401"/>
            <a:ext cx="1320800" cy="365125"/>
          </a:xfrm>
        </p:spPr>
        <p:txBody>
          <a:bodyPr/>
          <a:lstStyle/>
          <a:p>
            <a:fld id="{72DEDA58-0F44-4E6F-A662-CD004C5E500D}" type="datetime4">
              <a:rPr lang="en-US" smtClean="0"/>
              <a:pPr/>
              <a:t>June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8650" y="6248401"/>
            <a:ext cx="61912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www.pewproject.org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5100" y="3429000"/>
            <a:ext cx="95758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65100" y="1981200"/>
            <a:ext cx="95758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4686300" y="1651000"/>
            <a:ext cx="533400" cy="957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300" y="1219200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5300" y="1828801"/>
            <a:ext cx="4376870" cy="3962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Paste chart here OR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219200"/>
            <a:ext cx="437859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32111" y="1828801"/>
            <a:ext cx="4378590" cy="39624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Paste chart here OR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248401"/>
            <a:ext cx="1320800" cy="365125"/>
          </a:xfrm>
        </p:spPr>
        <p:txBody>
          <a:bodyPr/>
          <a:lstStyle/>
          <a:p>
            <a:fld id="{9B855AF8-0094-43D5-8F89-5AB58B08CE88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75150" y="6248401"/>
            <a:ext cx="1155700" cy="365125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5867400"/>
            <a:ext cx="8255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Source Note, etc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8401"/>
            <a:ext cx="1320800" cy="365125"/>
          </a:xfrm>
        </p:spPr>
        <p:txBody>
          <a:bodyPr/>
          <a:lstStyle/>
          <a:p>
            <a:fld id="{8B82A246-B949-4BE4-BEA5-462CF74F3E30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5150" y="6248401"/>
            <a:ext cx="1155700" cy="365125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990600"/>
            <a:ext cx="8915400" cy="4572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300" y="1295400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baseline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5300" y="1905001"/>
            <a:ext cx="4376870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Paste chart here OR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295400"/>
            <a:ext cx="437859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32111" y="1905001"/>
            <a:ext cx="4378590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Paste chart here OR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5867400"/>
            <a:ext cx="8255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Source Note, etc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86A1-AE8F-46E8-BA76-B9B2DF704D0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75150" y="6248401"/>
            <a:ext cx="1155700" cy="365125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5867400"/>
            <a:ext cx="8255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Source Note, etc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483D-303C-48F5-80BA-8D1BDECCD943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5867400"/>
            <a:ext cx="8255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Source Note, etc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264276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143470-16DF-460A-BC96-502A97480E6E}" type="datetime4">
              <a:rPr lang="en-US" smtClean="0"/>
              <a:pPr/>
              <a:t>June 28,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75150" y="6248401"/>
            <a:ext cx="115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B37319-2E82-4D56-ADBC-557F98406E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51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40900" y="0"/>
            <a:ext cx="1651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876800" y="-4711700"/>
            <a:ext cx="152400" cy="957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959350" y="1911350"/>
            <a:ext cx="152400" cy="9740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5100" y="6248400"/>
            <a:ext cx="95758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12"/>
          <a:stretch>
            <a:fillRect/>
          </a:stretch>
        </p:blipFill>
        <p:spPr>
          <a:xfrm>
            <a:off x="7649634" y="6375400"/>
            <a:ext cx="1747308" cy="25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1" r:id="rId5"/>
    <p:sldLayoutId id="2147483653" r:id="rId6"/>
    <p:sldLayoutId id="2147483652" r:id="rId7"/>
    <p:sldLayoutId id="2147483654" r:id="rId8"/>
    <p:sldLayoutId id="2147483655" r:id="rId9"/>
    <p:sldLayoutId id="2147483660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research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1981200"/>
            <a:ext cx="8420100" cy="17526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The U.S. Midterm Elections Approach:</a:t>
            </a:r>
            <a:br>
              <a:rPr lang="en-US" dirty="0"/>
            </a:br>
            <a:r>
              <a:rPr lang="en-US" sz="3200" dirty="0"/>
              <a:t>The American public’s views in 2018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60400" y="3581400"/>
            <a:ext cx="4044950" cy="381000"/>
          </a:xfrm>
        </p:spPr>
        <p:txBody>
          <a:bodyPr/>
          <a:lstStyle/>
          <a:p>
            <a:r>
              <a:rPr lang="en-US" dirty="0"/>
              <a:t>Jocelyn Kiley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60400" y="3886200"/>
            <a:ext cx="4044950" cy="609600"/>
          </a:xfrm>
        </p:spPr>
        <p:txBody>
          <a:bodyPr>
            <a:normAutofit/>
          </a:bodyPr>
          <a:lstStyle/>
          <a:p>
            <a:r>
              <a:rPr lang="en-US" dirty="0"/>
              <a:t>Associate Director of Research</a:t>
            </a:r>
          </a:p>
        </p:txBody>
      </p:sp>
    </p:spTree>
    <p:extLst>
      <p:ext uri="{BB962C8B-B14F-4D97-AF65-F5344CB8AC3E}">
        <p14:creationId xmlns:p14="http://schemas.microsoft.com/office/powerpoint/2010/main" val="384569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Democrats hold large advantage over GOP on several issues; Republican Party leads on the economy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5012" y="1129554"/>
            <a:ext cx="8915400" cy="394447"/>
          </a:xfrm>
        </p:spPr>
        <p:txBody>
          <a:bodyPr>
            <a:normAutofit/>
          </a:bodyPr>
          <a:lstStyle/>
          <a:p>
            <a:r>
              <a:rPr lang="en-US" dirty="0"/>
              <a:t>% who say each party could do a better job dealing with 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conducted June 5-12, 2018.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F1F98-42E0-457F-BDE0-43391718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1" y="1527124"/>
            <a:ext cx="6266172" cy="43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Voters in both parties cite immigration as an issue they want discussed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1066800"/>
            <a:ext cx="89154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one issue would you most like to hear the candidates in your state or district talk about this fall? [OPEN END]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5300" y="6019800"/>
            <a:ext cx="8255000" cy="22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5-12, 2018.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812"/>
          <a:stretch/>
        </p:blipFill>
        <p:spPr bwMode="auto">
          <a:xfrm>
            <a:off x="2575560" y="1517905"/>
            <a:ext cx="4392774" cy="44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2B78BE-325F-404C-91BA-DEB6DA520723}"/>
              </a:ext>
            </a:extLst>
          </p:cNvPr>
          <p:cNvCxnSpPr/>
          <p:nvPr/>
        </p:nvCxnSpPr>
        <p:spPr>
          <a:xfrm>
            <a:off x="2641600" y="5943600"/>
            <a:ext cx="5035550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0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Americans favor granting legal status to immigrants who came to the U.S. illegally as children, oppose wall expansion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7850" y="1219200"/>
            <a:ext cx="4705350" cy="1066800"/>
          </a:xfrm>
        </p:spPr>
        <p:txBody>
          <a:bodyPr>
            <a:normAutofit/>
          </a:bodyPr>
          <a:lstStyle/>
          <a:p>
            <a:r>
              <a:rPr lang="en-US" dirty="0"/>
              <a:t>% who ___ granting permanent legal status to immigrants who came to the U.S. illegally when they were children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5-12, 2018.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7E64655-2EE9-4DE4-B590-892C2185E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287254"/>
              </p:ext>
            </p:extLst>
          </p:nvPr>
        </p:nvGraphicFramePr>
        <p:xfrm>
          <a:off x="495300" y="1752600"/>
          <a:ext cx="9245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F2DE6AD-0529-410D-9F25-3E6574143B04}"/>
              </a:ext>
            </a:extLst>
          </p:cNvPr>
          <p:cNvSpPr txBox="1">
            <a:spLocks/>
          </p:cNvSpPr>
          <p:nvPr/>
        </p:nvSpPr>
        <p:spPr>
          <a:xfrm>
            <a:off x="5530850" y="1219200"/>
            <a:ext cx="371475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i="1" kern="120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% who ___ substantially expanding the wall along the U.S. border with Mexico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CF1B5-1919-496F-B4E6-86BC22578741}"/>
              </a:ext>
            </a:extLst>
          </p:cNvPr>
          <p:cNvSpPr txBox="1"/>
          <p:nvPr/>
        </p:nvSpPr>
        <p:spPr>
          <a:xfrm>
            <a:off x="2476500" y="2438400"/>
            <a:ext cx="231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Oppose   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Favor</a:t>
            </a:r>
          </a:p>
        </p:txBody>
      </p:sp>
    </p:spTree>
    <p:extLst>
      <p:ext uri="{BB962C8B-B14F-4D97-AF65-F5344CB8AC3E}">
        <p14:creationId xmlns:p14="http://schemas.microsoft.com/office/powerpoint/2010/main" val="210950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of trump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June 28,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3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Race, gender, age and education </a:t>
            </a:r>
            <a:br>
              <a:rPr lang="en-US" dirty="0"/>
            </a:br>
            <a:r>
              <a:rPr lang="en-US" dirty="0"/>
              <a:t>differences in Trump job approval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% who ___ of the way Trump is handling his job as president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5300" y="5867400"/>
            <a:ext cx="8255000" cy="457200"/>
          </a:xfrm>
        </p:spPr>
        <p:txBody>
          <a:bodyPr>
            <a:normAutofit/>
          </a:bodyPr>
          <a:lstStyle/>
          <a:p>
            <a:r>
              <a:rPr lang="en-US" dirty="0"/>
              <a:t>Source: Survey of U.S. adults conducted </a:t>
            </a:r>
          </a:p>
          <a:p>
            <a:r>
              <a:rPr lang="en-US" dirty="0"/>
              <a:t>June 5-12, 2018.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447800"/>
            <a:ext cx="3549650" cy="491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34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trust what Trump says less than previous presidents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5100" y="1017941"/>
            <a:ext cx="9575800" cy="402518"/>
          </a:xfrm>
        </p:spPr>
        <p:txBody>
          <a:bodyPr>
            <a:normAutofit/>
          </a:bodyPr>
          <a:lstStyle/>
          <a:p>
            <a:r>
              <a:rPr lang="en-US" dirty="0"/>
              <a:t>% who say they trust what Trump says ___ what prior presidents said in office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5-12, 2018.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49995F-9669-4281-A644-3326A175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774118"/>
            <a:ext cx="5453459" cy="40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0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 seen by most as respecting white people and men; far fewer say he respects women and minorities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% who say Trump has ____ of respect for each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1698029"/>
            <a:ext cx="4953000" cy="467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1" y="1476265"/>
            <a:ext cx="4370014" cy="23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7650" y="5867400"/>
            <a:ext cx="8255000" cy="4180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Source: Survey of U.S. adults conducted </a:t>
            </a:r>
          </a:p>
          <a:p>
            <a:r>
              <a:rPr lang="en-US" dirty="0"/>
              <a:t>June 5-12, 2018.</a:t>
            </a:r>
          </a:p>
        </p:txBody>
      </p:sp>
    </p:spTree>
    <p:extLst>
      <p:ext uri="{BB962C8B-B14F-4D97-AF65-F5344CB8AC3E}">
        <p14:creationId xmlns:p14="http://schemas.microsoft.com/office/powerpoint/2010/main" val="1023810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Majority of Americans say Trump has ‘not too much’ or no respect at all for the nation’s democratic institutions and traditions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1143000"/>
            <a:ext cx="89154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% who say Trump has ___ of respect for this country’s </a:t>
            </a:r>
            <a:br>
              <a:rPr lang="en-US" dirty="0"/>
            </a:br>
            <a:r>
              <a:rPr lang="en-US" dirty="0"/>
              <a:t>democratic institutions and traditions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5-12, 2018.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5" y="2401437"/>
            <a:ext cx="896900" cy="29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64" y="2380155"/>
            <a:ext cx="2588992" cy="29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3131" y="2060923"/>
            <a:ext cx="569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Total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149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Views of Trump’s respect for the nation’s democratic institutions and traditions largely split along party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1143000"/>
            <a:ext cx="89154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% who say Trump has ___ of respect for this country’s </a:t>
            </a:r>
            <a:br>
              <a:rPr lang="en-US" dirty="0"/>
            </a:br>
            <a:r>
              <a:rPr lang="en-US" dirty="0"/>
              <a:t>democratic institutions and traditions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5-12, 2018.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5" y="2401437"/>
            <a:ext cx="896900" cy="29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64" y="2380155"/>
            <a:ext cx="2588992" cy="29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78" y="2373908"/>
            <a:ext cx="2579745" cy="29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1" y="2509083"/>
            <a:ext cx="2588992" cy="28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3131" y="2060923"/>
            <a:ext cx="569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Total</a:t>
            </a:r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4194" y="2051098"/>
            <a:ext cx="1323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Rep/Lean Rep</a:t>
            </a: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7423" y="2049066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Dem/Lean Dem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14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democratic values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June 28,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7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</a:rPr>
              <a:t>What is Pew Research Center?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Pew Research Center is a nonpartisan fact tank that informs the public about the </a:t>
            </a:r>
          </a:p>
          <a:p>
            <a:r>
              <a:rPr lang="en-US" b="0" dirty="0"/>
              <a:t>issues, attitudes and trends shaping America and the world. It does not take policy </a:t>
            </a:r>
          </a:p>
          <a:p>
            <a:r>
              <a:rPr lang="en-US" b="0" dirty="0"/>
              <a:t>positions. The Center conducts public opinion polling, demographic research, content </a:t>
            </a:r>
          </a:p>
          <a:p>
            <a:r>
              <a:rPr lang="en-US" b="0" dirty="0"/>
              <a:t>analysis and other data-driven social science research. It studies U.S. politics and policy; </a:t>
            </a:r>
          </a:p>
          <a:p>
            <a:r>
              <a:rPr lang="en-US" b="0" dirty="0"/>
              <a:t>journalism and media; internet, science and technology; religion and public life; Hispanic </a:t>
            </a:r>
          </a:p>
          <a:p>
            <a:r>
              <a:rPr lang="en-US" b="0" dirty="0"/>
              <a:t>trends; global attitudes and trends; and U.S. social and demographic trends. All of the </a:t>
            </a:r>
          </a:p>
          <a:p>
            <a:r>
              <a:rPr lang="en-US" b="0" dirty="0"/>
              <a:t>Center’s reports are available at </a:t>
            </a:r>
            <a:r>
              <a:rPr lang="en-US" b="0" u="sng" dirty="0">
                <a:hlinkClick r:id="rId3"/>
              </a:rPr>
              <a:t>www.pewresearch.org</a:t>
            </a:r>
            <a:r>
              <a:rPr lang="en-US" b="0" dirty="0"/>
              <a:t>. Pew Research Center is a </a:t>
            </a:r>
          </a:p>
          <a:p>
            <a:r>
              <a:rPr lang="en-US" b="0" dirty="0"/>
              <a:t>subsidiary of The Pew Charitable Trusts, its primary funder.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Follow us on Twitter at:</a:t>
            </a:r>
          </a:p>
          <a:p>
            <a:r>
              <a:rPr lang="en-US" b="0" dirty="0"/>
              <a:t>                            @pewresearch</a:t>
            </a:r>
          </a:p>
          <a:p>
            <a:r>
              <a:rPr lang="en-US" b="0" dirty="0"/>
              <a:t>                            @facttank</a:t>
            </a:r>
          </a:p>
          <a:p>
            <a:r>
              <a:rPr lang="en-US" b="0" dirty="0"/>
              <a:t>		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3929062"/>
            <a:ext cx="1660906" cy="153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Twitter bird logo 2012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495801"/>
            <a:ext cx="10318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24600"/>
            <a:ext cx="1651000" cy="304800"/>
          </a:xfrm>
        </p:spPr>
        <p:txBody>
          <a:bodyPr/>
          <a:lstStyle/>
          <a:p>
            <a:fld id="{9CE6D405-7B49-4CD2-A575-45374235C5D9}" type="datetime4">
              <a:rPr lang="en-US" smtClean="0"/>
              <a:t>June 28,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15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Democracy in America: Ideals vs. reality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Jan. 29-Feb. 13, 2018.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00200"/>
            <a:ext cx="8915400" cy="37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7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partisan gaps in views of some aspects of political system, criticism from both parties on others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% of ___ who say each describes the country </a:t>
            </a:r>
            <a:r>
              <a:rPr lang="en-US" b="1" dirty="0"/>
              <a:t>very/somewhat</a:t>
            </a:r>
            <a:r>
              <a:rPr lang="en-US" dirty="0"/>
              <a:t> well 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5300" y="6019800"/>
            <a:ext cx="8255000" cy="22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Jan. 29- Feb.13, 2018.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7" y="1583308"/>
            <a:ext cx="9583453" cy="43229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7F62ED-287C-4A4A-8AD7-980AD579A0E7}"/>
              </a:ext>
            </a:extLst>
          </p:cNvPr>
          <p:cNvSpPr/>
          <p:nvPr/>
        </p:nvSpPr>
        <p:spPr>
          <a:xfrm>
            <a:off x="490445" y="1721598"/>
            <a:ext cx="3714750" cy="850899"/>
          </a:xfrm>
          <a:prstGeom prst="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8D735-0719-4DBC-8233-6C858A134C8B}"/>
              </a:ext>
            </a:extLst>
          </p:cNvPr>
          <p:cNvSpPr/>
          <p:nvPr/>
        </p:nvSpPr>
        <p:spPr>
          <a:xfrm>
            <a:off x="505012" y="5334000"/>
            <a:ext cx="3714750" cy="572240"/>
          </a:xfrm>
          <a:prstGeom prst="rect">
            <a:avLst/>
          </a:prstGeom>
          <a:noFill/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F06DD-720B-4EB5-90B4-CBA5FEA21A65}"/>
              </a:ext>
            </a:extLst>
          </p:cNvPr>
          <p:cNvSpPr/>
          <p:nvPr/>
        </p:nvSpPr>
        <p:spPr>
          <a:xfrm>
            <a:off x="157448" y="3829420"/>
            <a:ext cx="4067170" cy="1316321"/>
          </a:xfrm>
          <a:prstGeom prst="rect">
            <a:avLst/>
          </a:prstGeom>
          <a:noFill/>
          <a:ln w="412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002EFC-B1B0-4F9A-986E-381601D9D650}"/>
              </a:ext>
            </a:extLst>
          </p:cNvPr>
          <p:cNvSpPr/>
          <p:nvPr/>
        </p:nvSpPr>
        <p:spPr>
          <a:xfrm>
            <a:off x="142880" y="3363999"/>
            <a:ext cx="4067170" cy="217401"/>
          </a:xfrm>
          <a:prstGeom prst="rect">
            <a:avLst/>
          </a:prstGeom>
          <a:noFill/>
          <a:ln w="412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6140B6-EED7-4617-935C-FD1C64A62F31}"/>
              </a:ext>
            </a:extLst>
          </p:cNvPr>
          <p:cNvSpPr/>
          <p:nvPr/>
        </p:nvSpPr>
        <p:spPr>
          <a:xfrm>
            <a:off x="505012" y="2836939"/>
            <a:ext cx="3714750" cy="217401"/>
          </a:xfrm>
          <a:prstGeom prst="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Republicans, Democrats have starkly different perceptions of voting by eligible and ineligible voters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% who say each describes U.S. elections very/somewhat well …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Jan. 29-Feb. 13, 2018.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537251"/>
            <a:ext cx="6686550" cy="41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D5C13D-6387-428D-B326-2CB9E226D031}"/>
              </a:ext>
            </a:extLst>
          </p:cNvPr>
          <p:cNvSpPr/>
          <p:nvPr/>
        </p:nvSpPr>
        <p:spPr>
          <a:xfrm>
            <a:off x="1073150" y="2087562"/>
            <a:ext cx="3632200" cy="427038"/>
          </a:xfrm>
          <a:prstGeom prst="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E6970E-1359-432E-BC60-99E20ABE8F42}"/>
              </a:ext>
            </a:extLst>
          </p:cNvPr>
          <p:cNvSpPr/>
          <p:nvPr/>
        </p:nvSpPr>
        <p:spPr>
          <a:xfrm>
            <a:off x="1073150" y="2604051"/>
            <a:ext cx="3632200" cy="427038"/>
          </a:xfrm>
          <a:prstGeom prst="rect">
            <a:avLst/>
          </a:prstGeom>
          <a:noFill/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June 28,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97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the share of Americans who say the U.S. </a:t>
            </a:r>
            <a:br>
              <a:rPr lang="en-US" dirty="0"/>
            </a:br>
            <a:r>
              <a:rPr lang="en-US" dirty="0"/>
              <a:t>should take an active role in world affairs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% who say…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8-July 9, 2017.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752600"/>
            <a:ext cx="5613400" cy="391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195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Democrats drive the shift in views about U.S. involvement </a:t>
            </a:r>
            <a:br>
              <a:rPr lang="en-US" dirty="0"/>
            </a:br>
            <a:r>
              <a:rPr lang="en-US" dirty="0"/>
              <a:t>in international affairs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% who say 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rgbClr val="BF3927"/>
                </a:solidFill>
              </a:rPr>
              <a:t>Among Republicans and </a:t>
            </a:r>
          </a:p>
          <a:p>
            <a:pPr algn="ctr"/>
            <a:r>
              <a:rPr lang="en-US" dirty="0">
                <a:solidFill>
                  <a:srgbClr val="BF3927"/>
                </a:solidFill>
              </a:rPr>
              <a:t>Republican leaners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rgbClr val="436983"/>
                </a:solidFill>
              </a:rPr>
              <a:t>Among Democrats and </a:t>
            </a:r>
          </a:p>
          <a:p>
            <a:pPr algn="ctr"/>
            <a:r>
              <a:rPr lang="en-US" dirty="0">
                <a:solidFill>
                  <a:srgbClr val="436983"/>
                </a:solidFill>
              </a:rPr>
              <a:t>Democratic leaners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8-July 9, 2017.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31" y="2286000"/>
            <a:ext cx="293826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2289048"/>
            <a:ext cx="2935322" cy="304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911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Democrats increasingly say U.S. should take into account interests of its allies in foreign policy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% who say the U.S. should 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rgbClr val="BF3927"/>
                </a:solidFill>
              </a:rPr>
              <a:t>Among Republicans and </a:t>
            </a:r>
          </a:p>
          <a:p>
            <a:pPr algn="ctr"/>
            <a:r>
              <a:rPr lang="en-US" dirty="0">
                <a:solidFill>
                  <a:srgbClr val="BF3927"/>
                </a:solidFill>
              </a:rPr>
              <a:t>Republican leaners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rgbClr val="436983"/>
                </a:solidFill>
              </a:rPr>
              <a:t>Among Democrats and </a:t>
            </a:r>
          </a:p>
          <a:p>
            <a:pPr algn="ctr"/>
            <a:r>
              <a:rPr lang="en-US" dirty="0">
                <a:solidFill>
                  <a:srgbClr val="436983"/>
                </a:solidFill>
              </a:rPr>
              <a:t>Democratic leaners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8-18 and June 27-July 9, 2017.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1" y="2286000"/>
            <a:ext cx="2883026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9" y="2286000"/>
            <a:ext cx="2892326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690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274638"/>
            <a:ext cx="9163050" cy="944562"/>
          </a:xfrm>
        </p:spPr>
        <p:txBody>
          <a:bodyPr/>
          <a:lstStyle/>
          <a:p>
            <a:r>
              <a:rPr lang="en-US" dirty="0"/>
              <a:t>Americans want greater cooperation with most world powers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the future, our country should cooperate ___ with 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Oct. 6-10, 2017.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5A35B92-E719-4570-9991-C4F0C7B9D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185726"/>
              </p:ext>
            </p:extLst>
          </p:nvPr>
        </p:nvGraphicFramePr>
        <p:xfrm>
          <a:off x="1816100" y="1574800"/>
          <a:ext cx="660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617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274638"/>
            <a:ext cx="9163050" cy="944562"/>
          </a:xfrm>
        </p:spPr>
        <p:txBody>
          <a:bodyPr/>
          <a:lstStyle/>
          <a:p>
            <a:r>
              <a:rPr lang="en-US" dirty="0"/>
              <a:t>Democrats more likely than Republicans to want greater cooperation with Europe, China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the future, our country should cooperate </a:t>
            </a:r>
            <a:r>
              <a:rPr lang="en-US" b="1" dirty="0"/>
              <a:t>more </a:t>
            </a:r>
            <a:r>
              <a:rPr lang="en-US" dirty="0"/>
              <a:t>with 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Oct. 6-10, 2017.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2E2253D-1F88-4C45-B17B-A0DEFFA3B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639092"/>
              </p:ext>
            </p:extLst>
          </p:nvPr>
        </p:nvGraphicFramePr>
        <p:xfrm>
          <a:off x="1651000" y="1600200"/>
          <a:ext cx="6604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717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Fewer Americans say U.S. does </a:t>
            </a:r>
            <a:br>
              <a:rPr lang="en-US" dirty="0"/>
            </a:br>
            <a:r>
              <a:rPr lang="en-US" dirty="0"/>
              <a:t>‘too much’ in solving world problems 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4440" y="762000"/>
            <a:ext cx="8915400" cy="533400"/>
          </a:xfrm>
        </p:spPr>
        <p:txBody>
          <a:bodyPr/>
          <a:lstStyle/>
          <a:p>
            <a:r>
              <a:rPr lang="en-US" dirty="0"/>
              <a:t>In terms of solving world problems, U.S. does … (%)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April 25-May 1, 2018.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18" y="1600200"/>
            <a:ext cx="522816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80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Voters express higher levels of enthusiasm than </a:t>
            </a:r>
            <a:br>
              <a:rPr lang="en-US" dirty="0"/>
            </a:br>
            <a:r>
              <a:rPr lang="en-US" dirty="0"/>
              <a:t>in prior midterms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7650" y="923518"/>
            <a:ext cx="9558208" cy="533400"/>
          </a:xfrm>
        </p:spPr>
        <p:txBody>
          <a:bodyPr>
            <a:noAutofit/>
          </a:bodyPr>
          <a:lstStyle/>
          <a:p>
            <a:r>
              <a:rPr lang="en-US" sz="1700" dirty="0"/>
              <a:t>% of registered voters who say they are </a:t>
            </a:r>
            <a:r>
              <a:rPr lang="en-US" sz="1700" b="1" dirty="0"/>
              <a:t>more enthusiastic </a:t>
            </a:r>
            <a:r>
              <a:rPr lang="en-US" sz="1700" dirty="0"/>
              <a:t>than usual about voting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5-12, 2018.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59021"/>
            <a:ext cx="6851650" cy="393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673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Nearly half of Democrats now say U.S. does ‘too little’ to solve world problems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terms of solving world problems, U.S. does … (%)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April 25-May 1, 2018.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828801"/>
            <a:ext cx="5283200" cy="365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46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Americans say other powers are doing too little to help solve global problems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1143000"/>
            <a:ext cx="89154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 you think __ does too much, too little or the right amount </a:t>
            </a:r>
            <a:br>
              <a:rPr lang="en-US" dirty="0"/>
            </a:br>
            <a:r>
              <a:rPr lang="en-US" dirty="0"/>
              <a:t>to help solve global problems?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Oct. 6-10, 2017.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EF471CD-2123-4FC7-AFD0-AC435AFDA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023954"/>
              </p:ext>
            </p:extLst>
          </p:nvPr>
        </p:nvGraphicFramePr>
        <p:xfrm>
          <a:off x="1651000" y="1397000"/>
          <a:ext cx="660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9905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public continues to view diplomacy as best way</a:t>
            </a:r>
            <a:br>
              <a:rPr lang="en-US" dirty="0"/>
            </a:br>
            <a:r>
              <a:rPr lang="en-US" dirty="0"/>
              <a:t>to ensure peace, but partisan divisions grow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% who say 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1143000"/>
            <a:ext cx="4461140" cy="9144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% who say good diplomacy is best way to ensure peace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5AF8-0094-43D5-8F89-5AB58B08CE88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8-18, 2017.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286000"/>
            <a:ext cx="39688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2286000"/>
            <a:ext cx="396025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523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of trade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32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tends to rank low as an issue for Americans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762000"/>
            <a:ext cx="8915400" cy="533400"/>
          </a:xfrm>
        </p:spPr>
        <p:txBody>
          <a:bodyPr/>
          <a:lstStyle/>
          <a:p>
            <a:r>
              <a:rPr lang="en-US" dirty="0"/>
              <a:t>% who say each is a top priority for Trump and Congress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5300" y="6019800"/>
            <a:ext cx="8255000" cy="22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Jan. 10-15, 2018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981200" y="1232414"/>
          <a:ext cx="6686550" cy="486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57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Volatility in views of free trade agreements in recent years, but a rebound to pre-2016 levels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1066800"/>
            <a:ext cx="89154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% who say free trade agreements between the U.S. and other countries have generally been a  ____  for the U.S.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April 25-May 1, 2018.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6" b="17340"/>
          <a:stretch/>
        </p:blipFill>
        <p:spPr bwMode="auto">
          <a:xfrm>
            <a:off x="412750" y="1828800"/>
            <a:ext cx="925372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92888B-886B-4A8A-9C57-2680EA9A2F27}"/>
              </a:ext>
            </a:extLst>
          </p:cNvPr>
          <p:cNvSpPr/>
          <p:nvPr/>
        </p:nvSpPr>
        <p:spPr>
          <a:xfrm>
            <a:off x="3549650" y="1752600"/>
            <a:ext cx="6116823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27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Republican views of free trade agreements turned negative in 2016 election, have recently improved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1066800"/>
            <a:ext cx="89154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% who say free trade agreements between the U.S. and other countries have generally been a  ____  for the U.S.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April 25-May 1, 2018.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6" b="17340"/>
          <a:stretch/>
        </p:blipFill>
        <p:spPr bwMode="auto">
          <a:xfrm>
            <a:off x="227676" y="1828800"/>
            <a:ext cx="943879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868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6B5717-2723-4C9B-88EA-6572CF43C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733293"/>
              </p:ext>
            </p:extLst>
          </p:nvPr>
        </p:nvGraphicFramePr>
        <p:xfrm>
          <a:off x="495300" y="1219200"/>
          <a:ext cx="9245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Stark partisan divide on proposed tariff increases on imports of steel and aluminum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914400"/>
            <a:ext cx="8915400" cy="889729"/>
          </a:xfrm>
        </p:spPr>
        <p:txBody>
          <a:bodyPr>
            <a:normAutofit/>
          </a:bodyPr>
          <a:lstStyle/>
          <a:p>
            <a:r>
              <a:rPr lang="en-US" dirty="0"/>
              <a:t>% who say raising tariffs on steel and aluminum </a:t>
            </a:r>
          </a:p>
          <a:p>
            <a:r>
              <a:rPr lang="en-US" dirty="0"/>
              <a:t>would be a ____for the U.S. …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April 25-May 1, 2018.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09D63D-ADD8-4B3F-8941-CAA20232B89A}"/>
              </a:ext>
            </a:extLst>
          </p:cNvPr>
          <p:cNvSpPr txBox="1"/>
          <p:nvPr/>
        </p:nvSpPr>
        <p:spPr>
          <a:xfrm flipH="1">
            <a:off x="4127500" y="2007926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Bad thing   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Good thing                             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1142403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Democrats twice as likely as Republicans to say the U.S. is ‘less respected’ by other countries than in the past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1143000"/>
            <a:ext cx="89154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% who say that, compared with the past, the U.S. is ____ by </a:t>
            </a:r>
            <a:br>
              <a:rPr lang="en-US" dirty="0"/>
            </a:br>
            <a:r>
              <a:rPr lang="en-US" dirty="0"/>
              <a:t>other countries these days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Oct. 25-30, 2017.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2142898"/>
            <a:ext cx="9137744" cy="356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71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orage.googleapis.com/bcx_production_attachments/f7e50142-578f-11e7-91cd-e89a8f741044?GoogleAccessId=bcx-production%40bcx-production.iam.gserviceaccount.com&amp;Expires=1498221172&amp;Signature=xv6ammfQeVpM4IChBnhPluF%2BgnQ6dSldWa6P2kvs%2BKmAOBsVKEbPmJlsg%2B3tdHWVP8weBevh19M1NqTXLjQ99G5%2B%2BuCbimVZDnEmOjETYfQRHIFFZkRbQCJMBObr1uTP1ekPKSMCbTk67H2POvsMsePbbxaXDp4FWEWf1N6vmcVZv9%2BiwOze7xplp%2BDbDGwjvaV8GRYT4a41FQL2ih%2F47ueQ1JTD75fcR0W6VaS0yAyvFJb9fEuwmIQM9deWjo0hJWvUxeeBNnxaLgzFFs38twMzPc8fSNh0%2B8IT6jjdvMCBg6cFC4FULopaW8JQoy8J5WXJ0No5mDbzPLcB2p0qXg%3D%3D&amp;response-content-type=image%2Fpng&amp;response-content-disposition=inline%3B+filename%3D%22PG_17.06.27_U.S.Image_Change-slope+graph_presentation_right.png%22%3B+filename%2A%3DUTF-8%27%27PG_17.06.27_U.S.Image_Change-slope%2520graph_presentation_righ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/>
          <a:stretch/>
        </p:blipFill>
        <p:spPr bwMode="auto">
          <a:xfrm>
            <a:off x="4852329" y="1036554"/>
            <a:ext cx="4437888" cy="48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orage.googleapis.com/bcx_production_attachments/f89d4cf2-578f-11e7-be61-e89a8fbdc139?GoogleAccessId=bcx-production%40bcx-production.iam.gserviceaccount.com&amp;Expires=1498221085&amp;Signature=Jzr2GbJT5owGLSQmSWaFjYVkpO4ievxvn0UVBuDJDSwbLfbTqEXwevKhfLdSsZJmwOoHdUytIqsN7HhuFScXA%2BhTVmCMy%2BIyO2n%2FM2VyvKJQA9VYHre7RACK5mogMJlUfN5FEMil1WqWoA7udpQHxLwJBM18YfvqbChsGUTx8bU1%2FHJwXaggHPNJZYqBsbc2Sou0zxMqqq54IwJmugFEJTZZcroJodjsvOiNeJ3wrftZl0GvVW6OwkTOPznOKY%2BpLv2Gc1oW5jUpuSJqItpEZGaprK7bqcWOCgnAEUORZARIsA%2Feu%2F7IIt%2F1m220t%2BKbdudrutEzN95poBD0Iqw60g%3D%3D&amp;response-content-type=image%2Fpng&amp;response-content-disposition=inline%3B+filename%3D%22PG_17.06.27_U.S.Image_Change-slope+graph_presentation_left.png%22%3B+filename%2A%3DUTF-8%27%27PG_17.06.27_U.S.Image_Change-slope%2520graph_presentation_lef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"/>
          <a:stretch/>
        </p:blipFill>
        <p:spPr bwMode="auto">
          <a:xfrm>
            <a:off x="374910" y="964578"/>
            <a:ext cx="4434325" cy="4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483D-303C-48F5-80BA-8D1BDECCD943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300" y="5867400"/>
            <a:ext cx="8936038" cy="304800"/>
          </a:xfrm>
        </p:spPr>
        <p:txBody>
          <a:bodyPr>
            <a:noAutofit/>
          </a:bodyPr>
          <a:lstStyle/>
          <a:p>
            <a:pPr marL="0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Note: Percentages are global medians based on 37 countries. Obama presidency medians are based on the most recently available data for each country between 2014 and 2016.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7650" y="277338"/>
            <a:ext cx="9658350" cy="944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Low global confidence in Trump leads to lower ratings for U.S.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909" y="1036554"/>
            <a:ext cx="400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Confidence in U.S. president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7782" y="1056131"/>
            <a:ext cx="392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Views of U.S.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650" y="717577"/>
            <a:ext cx="392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Across 37 countries…</a:t>
            </a:r>
          </a:p>
        </p:txBody>
      </p:sp>
    </p:spTree>
    <p:extLst>
      <p:ext uri="{BB962C8B-B14F-4D97-AF65-F5344CB8AC3E}">
        <p14:creationId xmlns:p14="http://schemas.microsoft.com/office/powerpoint/2010/main" val="16528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engagement is high among members of both parties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1066800"/>
            <a:ext cx="89154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% saying that compared to previous Congressional elections, they are </a:t>
            </a:r>
            <a:br>
              <a:rPr lang="en-US" dirty="0"/>
            </a:br>
            <a:r>
              <a:rPr lang="en-US" dirty="0"/>
              <a:t>more enthusiastic about voting than usual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5-12, 2018.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1"/>
          <a:stretch/>
        </p:blipFill>
        <p:spPr bwMode="auto">
          <a:xfrm>
            <a:off x="2228850" y="1827542"/>
            <a:ext cx="5530850" cy="394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539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1981200"/>
            <a:ext cx="8420100" cy="17526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The U.S. Midterm Elections Approach:</a:t>
            </a:r>
            <a:br>
              <a:rPr lang="en-US" dirty="0"/>
            </a:br>
            <a:r>
              <a:rPr lang="en-US" sz="3200" dirty="0"/>
              <a:t>The American public’s views in 2018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60400" y="3581400"/>
            <a:ext cx="4044950" cy="381000"/>
          </a:xfrm>
        </p:spPr>
        <p:txBody>
          <a:bodyPr/>
          <a:lstStyle/>
          <a:p>
            <a:r>
              <a:rPr lang="en-US" dirty="0"/>
              <a:t>Jocelyn Kiley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60400" y="3886200"/>
            <a:ext cx="4044950" cy="60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Associate Director of Research</a:t>
            </a:r>
          </a:p>
          <a:p>
            <a:r>
              <a:rPr lang="en-US" dirty="0"/>
              <a:t>@</a:t>
            </a:r>
            <a:r>
              <a:rPr lang="en-US" dirty="0" err="1"/>
              <a:t>jocelynkiley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3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say Trump a factor in 2018 vote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% of registered voters who they think of their vote as ___ the president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5-12, 2018.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631336"/>
            <a:ext cx="5448300" cy="401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4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Majority of Democrats say they consider their midterm vote as a vote against Trump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935328"/>
            <a:ext cx="8915400" cy="785115"/>
          </a:xfrm>
        </p:spPr>
        <p:txBody>
          <a:bodyPr>
            <a:normAutofit/>
          </a:bodyPr>
          <a:lstStyle/>
          <a:p>
            <a:r>
              <a:rPr lang="en-US" dirty="0"/>
              <a:t>Do you think of your vote for Congress as a vote FOR the president, AGAINST the president or isn’t the president much of a factor in your vote? (%)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5-12, 2018.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743201"/>
            <a:ext cx="759526" cy="29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41" y="2743201"/>
            <a:ext cx="2229044" cy="29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81" y="2743201"/>
            <a:ext cx="2229044" cy="29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81200" y="210312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Among all</a:t>
            </a:r>
          </a:p>
          <a:p>
            <a:pPr algn="ctr"/>
            <a:r>
              <a:rPr lang="en-US" sz="1600" dirty="0">
                <a:latin typeface="+mj-lt"/>
              </a:rPr>
              <a:t>registered voters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1184" y="2103121"/>
            <a:ext cx="2434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BF3927"/>
                </a:solidFill>
                <a:latin typeface="+mj-lt"/>
              </a:rPr>
              <a:t>Among Rep/Lean Rep registered voters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4200" y="2103121"/>
            <a:ext cx="237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436983"/>
                </a:solidFill>
                <a:latin typeface="+mj-lt"/>
              </a:rPr>
              <a:t>Among Dem/Lean Dem registered voters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24" y="2743200"/>
            <a:ext cx="2226861" cy="295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2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of Congress matters more for both </a:t>
            </a:r>
            <a:br>
              <a:rPr lang="en-US" dirty="0"/>
            </a:br>
            <a:r>
              <a:rPr lang="en-US" dirty="0"/>
              <a:t>parties’ voters than in 2014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4663" y="990600"/>
            <a:ext cx="8915400" cy="685800"/>
          </a:xfrm>
        </p:spPr>
        <p:txBody>
          <a:bodyPr>
            <a:normAutofit/>
          </a:bodyPr>
          <a:lstStyle/>
          <a:p>
            <a:r>
              <a:rPr lang="en-US" dirty="0"/>
              <a:t>% saying that which party controls Congress, the Republicans or the Democrats, will be a factor in their vote for Congress this year, among those who…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5-12, 2018.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9022" b="48677"/>
          <a:stretch/>
        </p:blipFill>
        <p:spPr>
          <a:xfrm>
            <a:off x="2448123" y="1673352"/>
            <a:ext cx="4968479" cy="42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June 28,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congressional vote preferences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% of registered voters who say they support or lean toward the ___ </a:t>
            </a:r>
          </a:p>
          <a:p>
            <a:r>
              <a:rPr lang="en-US" dirty="0"/>
              <a:t>candidate for Congress in their district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Source: Survey of U.S. adults conducted June 5-12, 2018.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6"/>
          <a:stretch/>
        </p:blipFill>
        <p:spPr bwMode="auto">
          <a:xfrm>
            <a:off x="2889249" y="1426465"/>
            <a:ext cx="4026148" cy="447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9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issues in the 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June 28,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99188"/>
      </p:ext>
    </p:extLst>
  </p:cSld>
  <p:clrMapOvr>
    <a:masterClrMapping/>
  </p:clrMapOvr>
</p:sld>
</file>

<file path=ppt/theme/theme1.xml><?xml version="1.0" encoding="utf-8"?>
<a:theme xmlns:a="http://schemas.openxmlformats.org/drawingml/2006/main" name="PewResearch PPT Template">
  <a:themeElements>
    <a:clrScheme name="PRC Custom Colors">
      <a:dk1>
        <a:srgbClr val="000000"/>
      </a:dk1>
      <a:lt1>
        <a:srgbClr val="FFFFFF"/>
      </a:lt1>
      <a:dk2>
        <a:srgbClr val="436983"/>
      </a:dk2>
      <a:lt2>
        <a:srgbClr val="EFEDE4"/>
      </a:lt2>
      <a:accent1>
        <a:srgbClr val="949D49"/>
      </a:accent1>
      <a:accent2>
        <a:srgbClr val="74697D"/>
      </a:accent2>
      <a:accent3>
        <a:srgbClr val="A55A26"/>
      </a:accent3>
      <a:accent4>
        <a:srgbClr val="D1A732"/>
      </a:accent4>
      <a:accent5>
        <a:srgbClr val="E99D2D"/>
      </a:accent5>
      <a:accent6>
        <a:srgbClr val="BF3927"/>
      </a:accent6>
      <a:hlink>
        <a:srgbClr val="A55A26"/>
      </a:hlink>
      <a:folHlink>
        <a:srgbClr val="D1A732"/>
      </a:folHlink>
    </a:clrScheme>
    <a:fontScheme name="PRC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PewResearch PPT Template</Template>
  <TotalTime>3200</TotalTime>
  <Words>1770</Words>
  <Application>Microsoft Macintosh PowerPoint</Application>
  <PresentationFormat>A4 Paper (210x297 mm)</PresentationFormat>
  <Paragraphs>249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Franklin Gothic Book</vt:lpstr>
      <vt:lpstr>Franklin Gothic Demi</vt:lpstr>
      <vt:lpstr>Georgia</vt:lpstr>
      <vt:lpstr>Verdana</vt:lpstr>
      <vt:lpstr>PewResearch PPT Template</vt:lpstr>
      <vt:lpstr> The U.S. Midterm Elections Approach: The American public’s views in 2018 </vt:lpstr>
      <vt:lpstr>What is Pew Research Center?</vt:lpstr>
      <vt:lpstr>Voters express higher levels of enthusiasm than  in prior midterms</vt:lpstr>
      <vt:lpstr>Voter engagement is high among members of both parties</vt:lpstr>
      <vt:lpstr>Most say Trump a factor in 2018 vote</vt:lpstr>
      <vt:lpstr>Majority of Democrats say they consider their midterm vote as a vote against Trump</vt:lpstr>
      <vt:lpstr>Control of Congress matters more for both  parties’ voters than in 2014</vt:lpstr>
      <vt:lpstr>Current congressional vote preferences</vt:lpstr>
      <vt:lpstr>Key issues in the election</vt:lpstr>
      <vt:lpstr>Democrats hold large advantage over GOP on several issues; Republican Party leads on the economy</vt:lpstr>
      <vt:lpstr>Voters in both parties cite immigration as an issue they want discussed </vt:lpstr>
      <vt:lpstr>Most Americans favor granting legal status to immigrants who came to the U.S. illegally as children, oppose wall expansion </vt:lpstr>
      <vt:lpstr>Views of trump</vt:lpstr>
      <vt:lpstr>Race, gender, age and education  differences in Trump job approval</vt:lpstr>
      <vt:lpstr>Most trust what Trump says less than previous presidents </vt:lpstr>
      <vt:lpstr>Trump seen by most as respecting white people and men; far fewer say he respects women and minorities</vt:lpstr>
      <vt:lpstr>Majority of Americans say Trump has ‘not too much’ or no respect at all for the nation’s democratic institutions and traditions</vt:lpstr>
      <vt:lpstr>Views of Trump’s respect for the nation’s democratic institutions and traditions largely split along party lines</vt:lpstr>
      <vt:lpstr>democratic values</vt:lpstr>
      <vt:lpstr>Democracy in America: Ideals vs. reality </vt:lpstr>
      <vt:lpstr>Wide partisan gaps in views of some aspects of political system, criticism from both parties on others</vt:lpstr>
      <vt:lpstr>Republicans, Democrats have starkly different perceptions of voting by eligible and ineligible voters</vt:lpstr>
      <vt:lpstr>foreign policy</vt:lpstr>
      <vt:lpstr>Increase in the share of Americans who say the U.S.  should take an active role in world affairs </vt:lpstr>
      <vt:lpstr>Democrats drive the shift in views about U.S. involvement  in international affairs</vt:lpstr>
      <vt:lpstr>Democrats increasingly say U.S. should take into account interests of its allies in foreign policy</vt:lpstr>
      <vt:lpstr>Americans want greater cooperation with most world powers</vt:lpstr>
      <vt:lpstr>Democrats more likely than Republicans to want greater cooperation with Europe, China</vt:lpstr>
      <vt:lpstr>Fewer Americans say U.S. does  ‘too much’ in solving world problems  </vt:lpstr>
      <vt:lpstr>Nearly half of Democrats now say U.S. does ‘too little’ to solve world problems</vt:lpstr>
      <vt:lpstr>Americans say other powers are doing too little to help solve global problems</vt:lpstr>
      <vt:lpstr>U.S. public continues to view diplomacy as best way to ensure peace, but partisan divisions grow</vt:lpstr>
      <vt:lpstr>Views of trade</vt:lpstr>
      <vt:lpstr>Trade tends to rank low as an issue for Americans</vt:lpstr>
      <vt:lpstr>Volatility in views of free trade agreements in recent years, but a rebound to pre-2016 levels </vt:lpstr>
      <vt:lpstr>Republican views of free trade agreements turned negative in 2016 election, have recently improved</vt:lpstr>
      <vt:lpstr>Stark partisan divide on proposed tariff increases on imports of steel and aluminum</vt:lpstr>
      <vt:lpstr>Democrats twice as likely as Republicans to say the U.S. is ‘less respected’ by other countries than in the past </vt:lpstr>
      <vt:lpstr>PowerPoint Presentation</vt:lpstr>
      <vt:lpstr> The U.S. Midterm Elections Approach: The American public’s views in 2018 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Political Mood in 2017 Issues, polarization and expectations</dc:title>
  <dc:creator>Bridget Johnson</dc:creator>
  <cp:lastModifiedBy>Viktoria Harbecke</cp:lastModifiedBy>
  <cp:revision>259</cp:revision>
  <cp:lastPrinted>2018-06-04T20:23:22Z</cp:lastPrinted>
  <dcterms:created xsi:type="dcterms:W3CDTF">2017-05-25T16:38:13Z</dcterms:created>
  <dcterms:modified xsi:type="dcterms:W3CDTF">2018-06-28T10:09:26Z</dcterms:modified>
</cp:coreProperties>
</file>