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870" r:id="rId3"/>
    <p:sldMasterId id="2147483883" r:id="rId4"/>
    <p:sldMasterId id="2147483899" r:id="rId5"/>
    <p:sldMasterId id="2147483912" r:id="rId6"/>
    <p:sldMasterId id="2147483928" r:id="rId7"/>
    <p:sldMasterId id="2147483944" r:id="rId8"/>
    <p:sldMasterId id="2147483961" r:id="rId9"/>
    <p:sldMasterId id="2147483993" r:id="rId10"/>
  </p:sldMasterIdLst>
  <p:notesMasterIdLst>
    <p:notesMasterId r:id="rId32"/>
  </p:notesMasterIdLst>
  <p:handoutMasterIdLst>
    <p:handoutMasterId r:id="rId33"/>
  </p:handoutMasterIdLst>
  <p:sldIdLst>
    <p:sldId id="419" r:id="rId11"/>
    <p:sldId id="797" r:id="rId12"/>
    <p:sldId id="525" r:id="rId13"/>
    <p:sldId id="451" r:id="rId14"/>
    <p:sldId id="781" r:id="rId15"/>
    <p:sldId id="818" r:id="rId16"/>
    <p:sldId id="773" r:id="rId17"/>
    <p:sldId id="825" r:id="rId18"/>
    <p:sldId id="826" r:id="rId19"/>
    <p:sldId id="847" r:id="rId20"/>
    <p:sldId id="828" r:id="rId21"/>
    <p:sldId id="827" r:id="rId22"/>
    <p:sldId id="433" r:id="rId23"/>
    <p:sldId id="436" r:id="rId24"/>
    <p:sldId id="841" r:id="rId25"/>
    <p:sldId id="842" r:id="rId26"/>
    <p:sldId id="843" r:id="rId27"/>
    <p:sldId id="840" r:id="rId28"/>
    <p:sldId id="846" r:id="rId29"/>
    <p:sldId id="445" r:id="rId30"/>
    <p:sldId id="831" r:id="rId3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J. Nanos" initials="JJ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863D"/>
    <a:srgbClr val="03BAE2"/>
    <a:srgbClr val="67E0FD"/>
    <a:srgbClr val="045992"/>
    <a:srgbClr val="0287A6"/>
    <a:srgbClr val="F0F8FA"/>
    <a:srgbClr val="FF0000"/>
    <a:srgbClr val="D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4200" autoAdjust="0"/>
  </p:normalViewPr>
  <p:slideViewPr>
    <p:cSldViewPr snapToGrid="0">
      <p:cViewPr varScale="1">
        <p:scale>
          <a:sx n="131" d="100"/>
          <a:sy n="131" d="100"/>
        </p:scale>
        <p:origin x="106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18"/>
    </p:cViewPr>
  </p:sorterViewPr>
  <p:notesViewPr>
    <p:cSldViewPr snapToGrid="0">
      <p:cViewPr varScale="1">
        <p:scale>
          <a:sx n="84" d="100"/>
          <a:sy n="84" d="100"/>
        </p:scale>
        <p:origin x="-3768" y="-84"/>
      </p:cViewPr>
      <p:guideLst>
        <p:guide orient="horz" pos="2928"/>
        <p:guide pos="2208"/>
      </p:guideLst>
    </p:cSldViewPr>
  </p:notesViewPr>
  <p:gridSpacing cx="54863" cy="548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94444444444441E-2"/>
          <c:y val="3.2337962962962964E-2"/>
          <c:w val="0.87790967833056732"/>
          <c:h val="0.75438611111111109"/>
        </c:manualLayout>
      </c:layout>
      <c:lineChart>
        <c:grouping val="standard"/>
        <c:varyColors val="0"/>
        <c:ser>
          <c:idx val="0"/>
          <c:order val="0"/>
          <c:tx>
            <c:strRef>
              <c:f>Ballot!$B$1</c:f>
              <c:strCache>
                <c:ptCount val="1"/>
                <c:pt idx="0">
                  <c:v>LP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DC-4173-A101-A773A72A44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DC-4173-A101-A773A72A44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DC-4173-A101-A773A72A44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DC-4173-A101-A773A72A44A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DC-4173-A101-A773A72A44A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DC-4173-A101-A773A72A44A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ADC-4173-A101-A773A72A44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DC-4173-A101-A773A72A44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ADC-4173-A101-A773A72A44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DC-4173-A101-A773A72A44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DC-4173-A101-A773A72A44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DC-4173-A101-A773A72A44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ADC-4173-A101-A773A72A44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ADC-4173-A101-A773A72A44A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ADC-4173-A101-A773A72A44A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ADC-4173-A101-A773A72A44A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ADC-4173-A101-A773A72A44A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ADC-4173-A101-A773A72A44A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ADC-4173-A101-A773A72A44A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ADC-4173-A101-A773A72A44A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ADC-4173-A101-A773A72A44A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ADC-4173-A101-A773A72A44A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ADC-4173-A101-A773A72A44A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ADC-4173-A101-A773A72A44A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ADC-4173-A101-A773A72A44A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ADC-4173-A101-A773A72A44A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ADC-4173-A101-A773A72A44AA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ADC-4173-A101-A773A72A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ADC-4173-A101-A773A72A44A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ADC-4173-A101-A773A72A44AA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ADC-4173-A101-A773A72A44AA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ADC-4173-A101-A773A72A44A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7-EADC-4173-A101-A773A72A44A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9-EADC-4173-A101-A773A72A44AA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D-EADC-4173-A101-A773A72A44A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0-EADC-4173-A101-A773A72A44AA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F-EADC-4173-A101-A773A72A44A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7-EADC-4173-A101-A773A72A44A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6-EADC-4173-A101-A773A72A44AA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4-EADC-4173-A101-A773A72A44A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9-EADC-4173-A101-A773A72A44A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Ballot!$A$7:$A$44</c:f>
              <c:numCache>
                <c:formatCode>m/d/yyyy</c:formatCode>
                <c:ptCount val="38"/>
                <c:pt idx="0">
                  <c:v>43714</c:v>
                </c:pt>
                <c:pt idx="1">
                  <c:v>43721</c:v>
                </c:pt>
                <c:pt idx="2">
                  <c:v>43722</c:v>
                </c:pt>
                <c:pt idx="3">
                  <c:v>43723</c:v>
                </c:pt>
                <c:pt idx="4">
                  <c:v>43724</c:v>
                </c:pt>
                <c:pt idx="5">
                  <c:v>43725</c:v>
                </c:pt>
                <c:pt idx="6">
                  <c:v>43726</c:v>
                </c:pt>
                <c:pt idx="7">
                  <c:v>43727</c:v>
                </c:pt>
                <c:pt idx="8">
                  <c:v>43728</c:v>
                </c:pt>
                <c:pt idx="9">
                  <c:v>43729</c:v>
                </c:pt>
                <c:pt idx="10">
                  <c:v>43730</c:v>
                </c:pt>
                <c:pt idx="11">
                  <c:v>43731</c:v>
                </c:pt>
                <c:pt idx="12">
                  <c:v>43732</c:v>
                </c:pt>
                <c:pt idx="13">
                  <c:v>43733</c:v>
                </c:pt>
                <c:pt idx="14">
                  <c:v>43734</c:v>
                </c:pt>
                <c:pt idx="15">
                  <c:v>43735</c:v>
                </c:pt>
                <c:pt idx="16">
                  <c:v>43736</c:v>
                </c:pt>
                <c:pt idx="17">
                  <c:v>43737</c:v>
                </c:pt>
                <c:pt idx="18">
                  <c:v>43738</c:v>
                </c:pt>
                <c:pt idx="19">
                  <c:v>43739</c:v>
                </c:pt>
                <c:pt idx="20">
                  <c:v>43740</c:v>
                </c:pt>
                <c:pt idx="21">
                  <c:v>43741</c:v>
                </c:pt>
                <c:pt idx="22">
                  <c:v>43742</c:v>
                </c:pt>
                <c:pt idx="23">
                  <c:v>43743</c:v>
                </c:pt>
                <c:pt idx="24">
                  <c:v>43744</c:v>
                </c:pt>
                <c:pt idx="25">
                  <c:v>43745</c:v>
                </c:pt>
                <c:pt idx="26">
                  <c:v>43746</c:v>
                </c:pt>
                <c:pt idx="27">
                  <c:v>43747</c:v>
                </c:pt>
                <c:pt idx="28">
                  <c:v>43748</c:v>
                </c:pt>
                <c:pt idx="29">
                  <c:v>43749</c:v>
                </c:pt>
                <c:pt idx="30">
                  <c:v>43750</c:v>
                </c:pt>
                <c:pt idx="31">
                  <c:v>43751</c:v>
                </c:pt>
                <c:pt idx="32">
                  <c:v>43753</c:v>
                </c:pt>
                <c:pt idx="33">
                  <c:v>43754</c:v>
                </c:pt>
                <c:pt idx="34">
                  <c:v>43755</c:v>
                </c:pt>
                <c:pt idx="35">
                  <c:v>43756</c:v>
                </c:pt>
                <c:pt idx="36">
                  <c:v>43757</c:v>
                </c:pt>
                <c:pt idx="37">
                  <c:v>43758</c:v>
                </c:pt>
              </c:numCache>
            </c:numRef>
          </c:cat>
          <c:val>
            <c:numRef>
              <c:f>Ballot!$B$7:$B$44</c:f>
              <c:numCache>
                <c:formatCode>General</c:formatCode>
                <c:ptCount val="38"/>
                <c:pt idx="0">
                  <c:v>0.34599999999999997</c:v>
                </c:pt>
                <c:pt idx="1">
                  <c:v>0.35399999999999998</c:v>
                </c:pt>
                <c:pt idx="2">
                  <c:v>0.35199999999999998</c:v>
                </c:pt>
                <c:pt idx="3">
                  <c:v>0.34</c:v>
                </c:pt>
                <c:pt idx="4">
                  <c:v>0.34899999999999998</c:v>
                </c:pt>
                <c:pt idx="5">
                  <c:v>0.35499999999999998</c:v>
                </c:pt>
                <c:pt idx="6">
                  <c:v>0.35</c:v>
                </c:pt>
                <c:pt idx="7">
                  <c:v>0.34200000000000003</c:v>
                </c:pt>
                <c:pt idx="8">
                  <c:v>0.32</c:v>
                </c:pt>
                <c:pt idx="9">
                  <c:v>0.32900000000000001</c:v>
                </c:pt>
                <c:pt idx="10">
                  <c:v>0.33100000000000002</c:v>
                </c:pt>
                <c:pt idx="11">
                  <c:v>0.35099999999999998</c:v>
                </c:pt>
                <c:pt idx="12">
                  <c:v>0.35299999999999998</c:v>
                </c:pt>
                <c:pt idx="13">
                  <c:v>0.35499999999999998</c:v>
                </c:pt>
                <c:pt idx="14">
                  <c:v>0.34399999999999997</c:v>
                </c:pt>
                <c:pt idx="15">
                  <c:v>0.32600000000000001</c:v>
                </c:pt>
                <c:pt idx="16">
                  <c:v>0.32500000000000001</c:v>
                </c:pt>
                <c:pt idx="17">
                  <c:v>0.32700000000000001</c:v>
                </c:pt>
                <c:pt idx="18">
                  <c:v>0.32200000000000001</c:v>
                </c:pt>
                <c:pt idx="19">
                  <c:v>0.34200000000000003</c:v>
                </c:pt>
                <c:pt idx="20">
                  <c:v>0.32900000000000001</c:v>
                </c:pt>
                <c:pt idx="21">
                  <c:v>0.36299999999999999</c:v>
                </c:pt>
                <c:pt idx="22">
                  <c:v>0.36199999999999999</c:v>
                </c:pt>
                <c:pt idx="23">
                  <c:v>0.36699999999999999</c:v>
                </c:pt>
                <c:pt idx="24">
                  <c:v>0.34300000000000003</c:v>
                </c:pt>
                <c:pt idx="25">
                  <c:v>0.34599999999999997</c:v>
                </c:pt>
                <c:pt idx="26">
                  <c:v>0.35599999999999998</c:v>
                </c:pt>
                <c:pt idx="27">
                  <c:v>0.36899999999999999</c:v>
                </c:pt>
                <c:pt idx="28">
                  <c:v>0.35399999999999998</c:v>
                </c:pt>
                <c:pt idx="29">
                  <c:v>0.33200000000000002</c:v>
                </c:pt>
                <c:pt idx="30">
                  <c:v>0.315</c:v>
                </c:pt>
                <c:pt idx="31">
                  <c:v>0.32300000000000001</c:v>
                </c:pt>
                <c:pt idx="32">
                  <c:v>0.31900000000000001</c:v>
                </c:pt>
                <c:pt idx="33">
                  <c:v>0.31486399999999998</c:v>
                </c:pt>
                <c:pt idx="34">
                  <c:v>0.315</c:v>
                </c:pt>
                <c:pt idx="35">
                  <c:v>0.32600000000000001</c:v>
                </c:pt>
                <c:pt idx="36">
                  <c:v>0.31</c:v>
                </c:pt>
                <c:pt idx="37">
                  <c:v>0.317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EADC-4173-A101-A773A72A44AA}"/>
            </c:ext>
          </c:extLst>
        </c:ser>
        <c:ser>
          <c:idx val="1"/>
          <c:order val="1"/>
          <c:tx>
            <c:strRef>
              <c:f>Ballot!$C$1</c:f>
              <c:strCache>
                <c:ptCount val="1"/>
                <c:pt idx="0">
                  <c:v>CP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ADC-4173-A101-A773A72A44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ADC-4173-A101-A773A72A44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ADC-4173-A101-A773A72A44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ADC-4173-A101-A773A72A44A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ADC-4173-A101-A773A72A44A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ADC-4173-A101-A773A72A44A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ADC-4173-A101-A773A72A44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ADC-4173-A101-A773A72A44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ADC-4173-A101-A773A72A44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ADC-4173-A101-A773A72A44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ADC-4173-A101-A773A72A44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ADC-4173-A101-A773A72A44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ADC-4173-A101-A773A72A44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ADC-4173-A101-A773A72A44A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ADC-4173-A101-A773A72A44A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ADC-4173-A101-A773A72A44A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ADC-4173-A101-A773A72A44A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ADC-4173-A101-A773A72A44A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ADC-4173-A101-A773A72A44A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ADC-4173-A101-A773A72A44A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ADC-4173-A101-A773A72A44A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ADC-4173-A101-A773A72A44A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ADC-4173-A101-A773A72A44A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EADC-4173-A101-A773A72A44A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EADC-4173-A101-A773A72A44A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EADC-4173-A101-A773A72A44A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EADC-4173-A101-A773A72A44AA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EADC-4173-A101-A773A72A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EADC-4173-A101-A773A72A44A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EADC-4173-A101-A773A72A44AA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EADC-4173-A101-A773A72A44AA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EADC-4173-A101-A773A72A44A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EADC-4173-A101-A773A72A44A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8-EADC-4173-A101-A773A72A44AA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C-EADC-4173-A101-A773A72A44A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A-EADC-4173-A101-A773A72A44AA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E-EADC-4173-A101-A773A72A44AA}"/>
                </c:ext>
              </c:extLst>
            </c:dLbl>
            <c:dLbl>
              <c:idx val="37"/>
              <c:layout>
                <c:manualLayout>
                  <c:x val="0"/>
                  <c:y val="-2.7949339072012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B-EADC-4173-A101-A773A72A44A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1-EADC-4173-A101-A773A72A44A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5-EADC-4173-A101-A773A72A44AA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3-EADC-4173-A101-A773A72A44A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8-EADC-4173-A101-A773A72A44A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Ballot!$A$7:$A$44</c:f>
              <c:numCache>
                <c:formatCode>m/d/yyyy</c:formatCode>
                <c:ptCount val="38"/>
                <c:pt idx="0">
                  <c:v>43714</c:v>
                </c:pt>
                <c:pt idx="1">
                  <c:v>43721</c:v>
                </c:pt>
                <c:pt idx="2">
                  <c:v>43722</c:v>
                </c:pt>
                <c:pt idx="3">
                  <c:v>43723</c:v>
                </c:pt>
                <c:pt idx="4">
                  <c:v>43724</c:v>
                </c:pt>
                <c:pt idx="5">
                  <c:v>43725</c:v>
                </c:pt>
                <c:pt idx="6">
                  <c:v>43726</c:v>
                </c:pt>
                <c:pt idx="7">
                  <c:v>43727</c:v>
                </c:pt>
                <c:pt idx="8">
                  <c:v>43728</c:v>
                </c:pt>
                <c:pt idx="9">
                  <c:v>43729</c:v>
                </c:pt>
                <c:pt idx="10">
                  <c:v>43730</c:v>
                </c:pt>
                <c:pt idx="11">
                  <c:v>43731</c:v>
                </c:pt>
                <c:pt idx="12">
                  <c:v>43732</c:v>
                </c:pt>
                <c:pt idx="13">
                  <c:v>43733</c:v>
                </c:pt>
                <c:pt idx="14">
                  <c:v>43734</c:v>
                </c:pt>
                <c:pt idx="15">
                  <c:v>43735</c:v>
                </c:pt>
                <c:pt idx="16">
                  <c:v>43736</c:v>
                </c:pt>
                <c:pt idx="17">
                  <c:v>43737</c:v>
                </c:pt>
                <c:pt idx="18">
                  <c:v>43738</c:v>
                </c:pt>
                <c:pt idx="19">
                  <c:v>43739</c:v>
                </c:pt>
                <c:pt idx="20">
                  <c:v>43740</c:v>
                </c:pt>
                <c:pt idx="21">
                  <c:v>43741</c:v>
                </c:pt>
                <c:pt idx="22">
                  <c:v>43742</c:v>
                </c:pt>
                <c:pt idx="23">
                  <c:v>43743</c:v>
                </c:pt>
                <c:pt idx="24">
                  <c:v>43744</c:v>
                </c:pt>
                <c:pt idx="25">
                  <c:v>43745</c:v>
                </c:pt>
                <c:pt idx="26">
                  <c:v>43746</c:v>
                </c:pt>
                <c:pt idx="27">
                  <c:v>43747</c:v>
                </c:pt>
                <c:pt idx="28">
                  <c:v>43748</c:v>
                </c:pt>
                <c:pt idx="29">
                  <c:v>43749</c:v>
                </c:pt>
                <c:pt idx="30">
                  <c:v>43750</c:v>
                </c:pt>
                <c:pt idx="31">
                  <c:v>43751</c:v>
                </c:pt>
                <c:pt idx="32">
                  <c:v>43753</c:v>
                </c:pt>
                <c:pt idx="33">
                  <c:v>43754</c:v>
                </c:pt>
                <c:pt idx="34">
                  <c:v>43755</c:v>
                </c:pt>
                <c:pt idx="35">
                  <c:v>43756</c:v>
                </c:pt>
                <c:pt idx="36">
                  <c:v>43757</c:v>
                </c:pt>
                <c:pt idx="37">
                  <c:v>43758</c:v>
                </c:pt>
              </c:numCache>
            </c:numRef>
          </c:cat>
          <c:val>
            <c:numRef>
              <c:f>Ballot!$C$7:$C$44</c:f>
              <c:numCache>
                <c:formatCode>General</c:formatCode>
                <c:ptCount val="38"/>
                <c:pt idx="0">
                  <c:v>0.307</c:v>
                </c:pt>
                <c:pt idx="1">
                  <c:v>0.32800000000000001</c:v>
                </c:pt>
                <c:pt idx="2">
                  <c:v>0.32300000000000001</c:v>
                </c:pt>
                <c:pt idx="3">
                  <c:v>0.34399999999999997</c:v>
                </c:pt>
                <c:pt idx="4">
                  <c:v>0.35899999999999999</c:v>
                </c:pt>
                <c:pt idx="5">
                  <c:v>0.372</c:v>
                </c:pt>
                <c:pt idx="6">
                  <c:v>0.378</c:v>
                </c:pt>
                <c:pt idx="7">
                  <c:v>0.374</c:v>
                </c:pt>
                <c:pt idx="8">
                  <c:v>0.36799999999999999</c:v>
                </c:pt>
                <c:pt idx="9">
                  <c:v>0.35499999999999998</c:v>
                </c:pt>
                <c:pt idx="10">
                  <c:v>0.34300000000000003</c:v>
                </c:pt>
                <c:pt idx="11">
                  <c:v>0.33500000000000002</c:v>
                </c:pt>
                <c:pt idx="12">
                  <c:v>0.35399999999999998</c:v>
                </c:pt>
                <c:pt idx="13">
                  <c:v>0.33600000000000002</c:v>
                </c:pt>
                <c:pt idx="14">
                  <c:v>0.33700000000000002</c:v>
                </c:pt>
                <c:pt idx="15">
                  <c:v>0.34100000000000003</c:v>
                </c:pt>
                <c:pt idx="16">
                  <c:v>0.34200000000000003</c:v>
                </c:pt>
                <c:pt idx="17">
                  <c:v>0.34</c:v>
                </c:pt>
                <c:pt idx="18">
                  <c:v>0.34499999999999997</c:v>
                </c:pt>
                <c:pt idx="19">
                  <c:v>0.33900000000000002</c:v>
                </c:pt>
                <c:pt idx="20">
                  <c:v>0.35199999999999998</c:v>
                </c:pt>
                <c:pt idx="21">
                  <c:v>0.34300000000000003</c:v>
                </c:pt>
                <c:pt idx="22">
                  <c:v>0.32600000000000001</c:v>
                </c:pt>
                <c:pt idx="23">
                  <c:v>0.32700000000000001</c:v>
                </c:pt>
                <c:pt idx="24">
                  <c:v>0.33400000000000002</c:v>
                </c:pt>
                <c:pt idx="25">
                  <c:v>0.34799999999999998</c:v>
                </c:pt>
                <c:pt idx="26">
                  <c:v>0.34799999999999998</c:v>
                </c:pt>
                <c:pt idx="27">
                  <c:v>0.33200000000000002</c:v>
                </c:pt>
                <c:pt idx="28">
                  <c:v>0.33200000000000002</c:v>
                </c:pt>
                <c:pt idx="29">
                  <c:v>0.32100000000000001</c:v>
                </c:pt>
                <c:pt idx="30">
                  <c:v>0.32300000000000001</c:v>
                </c:pt>
                <c:pt idx="31">
                  <c:v>0.32100000000000001</c:v>
                </c:pt>
                <c:pt idx="32">
                  <c:v>0.32500000000000001</c:v>
                </c:pt>
                <c:pt idx="33">
                  <c:v>0.32530999999999999</c:v>
                </c:pt>
                <c:pt idx="34">
                  <c:v>0.316</c:v>
                </c:pt>
                <c:pt idx="35">
                  <c:v>0.30299999999999999</c:v>
                </c:pt>
                <c:pt idx="36">
                  <c:v>0.315</c:v>
                </c:pt>
                <c:pt idx="37">
                  <c:v>0.32500000000000001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2-EADC-4173-A101-A773A72A44AA}"/>
            </c:ext>
          </c:extLst>
        </c:ser>
        <c:ser>
          <c:idx val="2"/>
          <c:order val="2"/>
          <c:tx>
            <c:strRef>
              <c:f>Ballot!$D$1</c:f>
              <c:strCache>
                <c:ptCount val="1"/>
                <c:pt idx="0">
                  <c:v>NDP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EADC-4173-A101-A773A72A44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EADC-4173-A101-A773A72A44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EADC-4173-A101-A773A72A44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EADC-4173-A101-A773A72A44A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EADC-4173-A101-A773A72A44A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EADC-4173-A101-A773A72A44A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EADC-4173-A101-A773A72A44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EADC-4173-A101-A773A72A44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EADC-4173-A101-A773A72A44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EADC-4173-A101-A773A72A44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EADC-4173-A101-A773A72A44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EADC-4173-A101-A773A72A44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EADC-4173-A101-A773A72A44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EADC-4173-A101-A773A72A44A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EADC-4173-A101-A773A72A44A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EADC-4173-A101-A773A72A44A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EADC-4173-A101-A773A72A44A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EADC-4173-A101-A773A72A44A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EADC-4173-A101-A773A72A44A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EADC-4173-A101-A773A72A44A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EADC-4173-A101-A773A72A44A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EADC-4173-A101-A773A72A44A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EADC-4173-A101-A773A72A44A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EADC-4173-A101-A773A72A44A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EADC-4173-A101-A773A72A44A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EADC-4173-A101-A773A72A44A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EADC-4173-A101-A773A72A44AA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EADC-4173-A101-A773A72A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EADC-4173-A101-A773A72A44A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EADC-4173-A101-A773A72A44AA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EADC-4173-A101-A773A72A44AA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EADC-4173-A101-A773A72A44A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A-EADC-4173-A101-A773A72A44A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B-EADC-4173-A101-A773A72A44AA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D-EADC-4173-A101-A773A72A44A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E-EADC-4173-A101-A773A72A44AA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C-EADC-4173-A101-A773A72A44A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0-EADC-4173-A101-A773A72A44A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1-EADC-4173-A101-A773A72A44AA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3-EADC-4173-A101-A773A72A44A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2-EADC-4173-A101-A773A72A44A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Ballot!$A$7:$A$44</c:f>
              <c:numCache>
                <c:formatCode>m/d/yyyy</c:formatCode>
                <c:ptCount val="38"/>
                <c:pt idx="0">
                  <c:v>43714</c:v>
                </c:pt>
                <c:pt idx="1">
                  <c:v>43721</c:v>
                </c:pt>
                <c:pt idx="2">
                  <c:v>43722</c:v>
                </c:pt>
                <c:pt idx="3">
                  <c:v>43723</c:v>
                </c:pt>
                <c:pt idx="4">
                  <c:v>43724</c:v>
                </c:pt>
                <c:pt idx="5">
                  <c:v>43725</c:v>
                </c:pt>
                <c:pt idx="6">
                  <c:v>43726</c:v>
                </c:pt>
                <c:pt idx="7">
                  <c:v>43727</c:v>
                </c:pt>
                <c:pt idx="8">
                  <c:v>43728</c:v>
                </c:pt>
                <c:pt idx="9">
                  <c:v>43729</c:v>
                </c:pt>
                <c:pt idx="10">
                  <c:v>43730</c:v>
                </c:pt>
                <c:pt idx="11">
                  <c:v>43731</c:v>
                </c:pt>
                <c:pt idx="12">
                  <c:v>43732</c:v>
                </c:pt>
                <c:pt idx="13">
                  <c:v>43733</c:v>
                </c:pt>
                <c:pt idx="14">
                  <c:v>43734</c:v>
                </c:pt>
                <c:pt idx="15">
                  <c:v>43735</c:v>
                </c:pt>
                <c:pt idx="16">
                  <c:v>43736</c:v>
                </c:pt>
                <c:pt idx="17">
                  <c:v>43737</c:v>
                </c:pt>
                <c:pt idx="18">
                  <c:v>43738</c:v>
                </c:pt>
                <c:pt idx="19">
                  <c:v>43739</c:v>
                </c:pt>
                <c:pt idx="20">
                  <c:v>43740</c:v>
                </c:pt>
                <c:pt idx="21">
                  <c:v>43741</c:v>
                </c:pt>
                <c:pt idx="22">
                  <c:v>43742</c:v>
                </c:pt>
                <c:pt idx="23">
                  <c:v>43743</c:v>
                </c:pt>
                <c:pt idx="24">
                  <c:v>43744</c:v>
                </c:pt>
                <c:pt idx="25">
                  <c:v>43745</c:v>
                </c:pt>
                <c:pt idx="26">
                  <c:v>43746</c:v>
                </c:pt>
                <c:pt idx="27">
                  <c:v>43747</c:v>
                </c:pt>
                <c:pt idx="28">
                  <c:v>43748</c:v>
                </c:pt>
                <c:pt idx="29">
                  <c:v>43749</c:v>
                </c:pt>
                <c:pt idx="30">
                  <c:v>43750</c:v>
                </c:pt>
                <c:pt idx="31">
                  <c:v>43751</c:v>
                </c:pt>
                <c:pt idx="32">
                  <c:v>43753</c:v>
                </c:pt>
                <c:pt idx="33">
                  <c:v>43754</c:v>
                </c:pt>
                <c:pt idx="34">
                  <c:v>43755</c:v>
                </c:pt>
                <c:pt idx="35">
                  <c:v>43756</c:v>
                </c:pt>
                <c:pt idx="36">
                  <c:v>43757</c:v>
                </c:pt>
                <c:pt idx="37">
                  <c:v>43758</c:v>
                </c:pt>
              </c:numCache>
            </c:numRef>
          </c:cat>
          <c:val>
            <c:numRef>
              <c:f>Ballot!$D$7:$D$44</c:f>
              <c:numCache>
                <c:formatCode>General</c:formatCode>
                <c:ptCount val="38"/>
                <c:pt idx="0">
                  <c:v>0.16600000000000001</c:v>
                </c:pt>
                <c:pt idx="1">
                  <c:v>0.157</c:v>
                </c:pt>
                <c:pt idx="2">
                  <c:v>0.16600000000000001</c:v>
                </c:pt>
                <c:pt idx="3">
                  <c:v>0.16400000000000001</c:v>
                </c:pt>
                <c:pt idx="4">
                  <c:v>0.154</c:v>
                </c:pt>
                <c:pt idx="5">
                  <c:v>0.13600000000000001</c:v>
                </c:pt>
                <c:pt idx="6">
                  <c:v>0.11799999999999999</c:v>
                </c:pt>
                <c:pt idx="7">
                  <c:v>0.128</c:v>
                </c:pt>
                <c:pt idx="8">
                  <c:v>0.13700000000000001</c:v>
                </c:pt>
                <c:pt idx="9">
                  <c:v>0.14000000000000001</c:v>
                </c:pt>
                <c:pt idx="10">
                  <c:v>0.128</c:v>
                </c:pt>
                <c:pt idx="11">
                  <c:v>0.129</c:v>
                </c:pt>
                <c:pt idx="12">
                  <c:v>0.127</c:v>
                </c:pt>
                <c:pt idx="13">
                  <c:v>0.14499999999999999</c:v>
                </c:pt>
                <c:pt idx="14">
                  <c:v>0.15</c:v>
                </c:pt>
                <c:pt idx="15">
                  <c:v>0.14399999999999999</c:v>
                </c:pt>
                <c:pt idx="16">
                  <c:v>0.13</c:v>
                </c:pt>
                <c:pt idx="17">
                  <c:v>0.13200000000000001</c:v>
                </c:pt>
                <c:pt idx="18">
                  <c:v>0.14299999999999999</c:v>
                </c:pt>
                <c:pt idx="19">
                  <c:v>0.152</c:v>
                </c:pt>
                <c:pt idx="20">
                  <c:v>0.14899999999999999</c:v>
                </c:pt>
                <c:pt idx="21">
                  <c:v>0.13800000000000001</c:v>
                </c:pt>
                <c:pt idx="22">
                  <c:v>0.156</c:v>
                </c:pt>
                <c:pt idx="23">
                  <c:v>0.15</c:v>
                </c:pt>
                <c:pt idx="24">
                  <c:v>0.15</c:v>
                </c:pt>
                <c:pt idx="25">
                  <c:v>0.13500000000000001</c:v>
                </c:pt>
                <c:pt idx="26">
                  <c:v>0.13400000000000001</c:v>
                </c:pt>
                <c:pt idx="27">
                  <c:v>0.14099999999999999</c:v>
                </c:pt>
                <c:pt idx="28">
                  <c:v>0.153</c:v>
                </c:pt>
                <c:pt idx="29">
                  <c:v>0.18099999999999999</c:v>
                </c:pt>
                <c:pt idx="30">
                  <c:v>0.19700000000000001</c:v>
                </c:pt>
                <c:pt idx="31">
                  <c:v>0.192</c:v>
                </c:pt>
                <c:pt idx="32">
                  <c:v>0.188</c:v>
                </c:pt>
                <c:pt idx="33">
                  <c:v>0.189252</c:v>
                </c:pt>
                <c:pt idx="34">
                  <c:v>0.19</c:v>
                </c:pt>
                <c:pt idx="35">
                  <c:v>0.184</c:v>
                </c:pt>
                <c:pt idx="36">
                  <c:v>0.188</c:v>
                </c:pt>
                <c:pt idx="37">
                  <c:v>0.20800000000000002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3-EADC-4173-A101-A773A72A44AA}"/>
            </c:ext>
          </c:extLst>
        </c:ser>
        <c:ser>
          <c:idx val="3"/>
          <c:order val="3"/>
          <c:tx>
            <c:strRef>
              <c:f>Ballot!$E$1</c:f>
              <c:strCache>
                <c:ptCount val="1"/>
                <c:pt idx="0">
                  <c:v>BQ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EADC-4173-A101-A773A72A44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EADC-4173-A101-A773A72A44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EADC-4173-A101-A773A72A44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EADC-4173-A101-A773A72A44A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EADC-4173-A101-A773A72A44A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EADC-4173-A101-A773A72A44A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EADC-4173-A101-A773A72A44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EADC-4173-A101-A773A72A44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EADC-4173-A101-A773A72A44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EADC-4173-A101-A773A72A44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EADC-4173-A101-A773A72A44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EADC-4173-A101-A773A72A44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EADC-4173-A101-A773A72A44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EADC-4173-A101-A773A72A44A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EADC-4173-A101-A773A72A44A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EADC-4173-A101-A773A72A44A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4-EADC-4173-A101-A773A72A44A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EADC-4173-A101-A773A72A44A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EADC-4173-A101-A773A72A44A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EADC-4173-A101-A773A72A44A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8-EADC-4173-A101-A773A72A44A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EADC-4173-A101-A773A72A44A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A-EADC-4173-A101-A773A72A44A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B-EADC-4173-A101-A773A72A44A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C-EADC-4173-A101-A773A72A44A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EADC-4173-A101-A773A72A44A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E-EADC-4173-A101-A773A72A44AA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EADC-4173-A101-A773A72A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0-EADC-4173-A101-A773A72A44A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EADC-4173-A101-A773A72A44AA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2-EADC-4173-A101-A773A72A44AA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EADC-4173-A101-A773A72A44A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E-EADC-4173-A101-A773A72A44A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D-EADC-4173-A101-A773A72A44AA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0-EADC-4173-A101-A773A72A44A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F-EADC-4173-A101-A773A72A44AA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1-EADC-4173-A101-A773A72A44A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4-EADC-4173-A101-A773A72A44A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3-EADC-4173-A101-A773A72A44AA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6-EADC-4173-A101-A773A72A44A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5-EADC-4173-A101-A773A72A44A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Ballot!$A$7:$A$44</c:f>
              <c:numCache>
                <c:formatCode>m/d/yyyy</c:formatCode>
                <c:ptCount val="38"/>
                <c:pt idx="0">
                  <c:v>43714</c:v>
                </c:pt>
                <c:pt idx="1">
                  <c:v>43721</c:v>
                </c:pt>
                <c:pt idx="2">
                  <c:v>43722</c:v>
                </c:pt>
                <c:pt idx="3">
                  <c:v>43723</c:v>
                </c:pt>
                <c:pt idx="4">
                  <c:v>43724</c:v>
                </c:pt>
                <c:pt idx="5">
                  <c:v>43725</c:v>
                </c:pt>
                <c:pt idx="6">
                  <c:v>43726</c:v>
                </c:pt>
                <c:pt idx="7">
                  <c:v>43727</c:v>
                </c:pt>
                <c:pt idx="8">
                  <c:v>43728</c:v>
                </c:pt>
                <c:pt idx="9">
                  <c:v>43729</c:v>
                </c:pt>
                <c:pt idx="10">
                  <c:v>43730</c:v>
                </c:pt>
                <c:pt idx="11">
                  <c:v>43731</c:v>
                </c:pt>
                <c:pt idx="12">
                  <c:v>43732</c:v>
                </c:pt>
                <c:pt idx="13">
                  <c:v>43733</c:v>
                </c:pt>
                <c:pt idx="14">
                  <c:v>43734</c:v>
                </c:pt>
                <c:pt idx="15">
                  <c:v>43735</c:v>
                </c:pt>
                <c:pt idx="16">
                  <c:v>43736</c:v>
                </c:pt>
                <c:pt idx="17">
                  <c:v>43737</c:v>
                </c:pt>
                <c:pt idx="18">
                  <c:v>43738</c:v>
                </c:pt>
                <c:pt idx="19">
                  <c:v>43739</c:v>
                </c:pt>
                <c:pt idx="20">
                  <c:v>43740</c:v>
                </c:pt>
                <c:pt idx="21">
                  <c:v>43741</c:v>
                </c:pt>
                <c:pt idx="22">
                  <c:v>43742</c:v>
                </c:pt>
                <c:pt idx="23">
                  <c:v>43743</c:v>
                </c:pt>
                <c:pt idx="24">
                  <c:v>43744</c:v>
                </c:pt>
                <c:pt idx="25">
                  <c:v>43745</c:v>
                </c:pt>
                <c:pt idx="26">
                  <c:v>43746</c:v>
                </c:pt>
                <c:pt idx="27">
                  <c:v>43747</c:v>
                </c:pt>
                <c:pt idx="28">
                  <c:v>43748</c:v>
                </c:pt>
                <c:pt idx="29">
                  <c:v>43749</c:v>
                </c:pt>
                <c:pt idx="30">
                  <c:v>43750</c:v>
                </c:pt>
                <c:pt idx="31">
                  <c:v>43751</c:v>
                </c:pt>
                <c:pt idx="32">
                  <c:v>43753</c:v>
                </c:pt>
                <c:pt idx="33">
                  <c:v>43754</c:v>
                </c:pt>
                <c:pt idx="34">
                  <c:v>43755</c:v>
                </c:pt>
                <c:pt idx="35">
                  <c:v>43756</c:v>
                </c:pt>
                <c:pt idx="36">
                  <c:v>43757</c:v>
                </c:pt>
                <c:pt idx="37">
                  <c:v>43758</c:v>
                </c:pt>
              </c:numCache>
            </c:numRef>
          </c:cat>
          <c:val>
            <c:numRef>
              <c:f>Ballot!$E$7:$E$44</c:f>
              <c:numCache>
                <c:formatCode>General</c:formatCode>
                <c:ptCount val="38"/>
                <c:pt idx="0">
                  <c:v>0.04</c:v>
                </c:pt>
                <c:pt idx="1">
                  <c:v>3.5999999999999997E-2</c:v>
                </c:pt>
                <c:pt idx="2">
                  <c:v>3.7999999999999999E-2</c:v>
                </c:pt>
                <c:pt idx="3">
                  <c:v>4.3999999999999997E-2</c:v>
                </c:pt>
                <c:pt idx="4">
                  <c:v>4.7E-2</c:v>
                </c:pt>
                <c:pt idx="5">
                  <c:v>0.04</c:v>
                </c:pt>
                <c:pt idx="6">
                  <c:v>0.04</c:v>
                </c:pt>
                <c:pt idx="7">
                  <c:v>3.5000000000000003E-2</c:v>
                </c:pt>
                <c:pt idx="8">
                  <c:v>5.3999999999999999E-2</c:v>
                </c:pt>
                <c:pt idx="9">
                  <c:v>5.2999999999999999E-2</c:v>
                </c:pt>
                <c:pt idx="10">
                  <c:v>5.8000000000000003E-2</c:v>
                </c:pt>
                <c:pt idx="11">
                  <c:v>5.7000000000000002E-2</c:v>
                </c:pt>
                <c:pt idx="12">
                  <c:v>5.5E-2</c:v>
                </c:pt>
                <c:pt idx="13">
                  <c:v>4.7E-2</c:v>
                </c:pt>
                <c:pt idx="14">
                  <c:v>4.3999999999999997E-2</c:v>
                </c:pt>
                <c:pt idx="15">
                  <c:v>3.7999999999999999E-2</c:v>
                </c:pt>
                <c:pt idx="16">
                  <c:v>4.5999999999999999E-2</c:v>
                </c:pt>
                <c:pt idx="17">
                  <c:v>4.1000000000000002E-2</c:v>
                </c:pt>
                <c:pt idx="18">
                  <c:v>4.3999999999999997E-2</c:v>
                </c:pt>
                <c:pt idx="19">
                  <c:v>4.4999999999999998E-2</c:v>
                </c:pt>
                <c:pt idx="20">
                  <c:v>5.5E-2</c:v>
                </c:pt>
                <c:pt idx="21">
                  <c:v>5.8999999999999997E-2</c:v>
                </c:pt>
                <c:pt idx="22">
                  <c:v>5.8000000000000003E-2</c:v>
                </c:pt>
                <c:pt idx="23">
                  <c:v>4.9000000000000002E-2</c:v>
                </c:pt>
                <c:pt idx="24">
                  <c:v>5.0999999999999997E-2</c:v>
                </c:pt>
                <c:pt idx="25">
                  <c:v>5.0999999999999997E-2</c:v>
                </c:pt>
                <c:pt idx="26">
                  <c:v>5.1999999999999998E-2</c:v>
                </c:pt>
                <c:pt idx="27">
                  <c:v>5.0999999999999997E-2</c:v>
                </c:pt>
                <c:pt idx="28">
                  <c:v>5.2999999999999999E-2</c:v>
                </c:pt>
                <c:pt idx="29">
                  <c:v>5.8999999999999997E-2</c:v>
                </c:pt>
                <c:pt idx="30">
                  <c:v>6.2E-2</c:v>
                </c:pt>
                <c:pt idx="31">
                  <c:v>5.8999999999999997E-2</c:v>
                </c:pt>
                <c:pt idx="32">
                  <c:v>5.8999999999999997E-2</c:v>
                </c:pt>
                <c:pt idx="33">
                  <c:v>6.0409999999999998E-2</c:v>
                </c:pt>
                <c:pt idx="34">
                  <c:v>6.2E-2</c:v>
                </c:pt>
                <c:pt idx="35">
                  <c:v>7.0999999999999994E-2</c:v>
                </c:pt>
                <c:pt idx="36">
                  <c:v>7.0000000000000007E-2</c:v>
                </c:pt>
                <c:pt idx="37">
                  <c:v>7.2000000000000008E-2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84-EADC-4173-A101-A773A72A44AA}"/>
            </c:ext>
          </c:extLst>
        </c:ser>
        <c:ser>
          <c:idx val="4"/>
          <c:order val="4"/>
          <c:tx>
            <c:strRef>
              <c:f>Ballot!$F$1</c:f>
              <c:strCache>
                <c:ptCount val="1"/>
                <c:pt idx="0">
                  <c:v>GP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EADC-4173-A101-A773A72A44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6-EADC-4173-A101-A773A72A44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7-EADC-4173-A101-A773A72A44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8-EADC-4173-A101-A773A72A44A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9-EADC-4173-A101-A773A72A44A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A-EADC-4173-A101-A773A72A44A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B-EADC-4173-A101-A773A72A44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C-EADC-4173-A101-A773A72A44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D-EADC-4173-A101-A773A72A44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E-EADC-4173-A101-A773A72A44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F-EADC-4173-A101-A773A72A44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0-EADC-4173-A101-A773A72A44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1-EADC-4173-A101-A773A72A44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2-EADC-4173-A101-A773A72A44A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3-EADC-4173-A101-A773A72A44A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4-EADC-4173-A101-A773A72A44A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5-EADC-4173-A101-A773A72A44A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6-EADC-4173-A101-A773A72A44A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7-EADC-4173-A101-A773A72A44A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8-EADC-4173-A101-A773A72A44A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9-EADC-4173-A101-A773A72A44A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A-EADC-4173-A101-A773A72A44A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B-EADC-4173-A101-A773A72A44A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C-EADC-4173-A101-A773A72A44A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D-EADC-4173-A101-A773A72A44A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E-EADC-4173-A101-A773A72A44A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F-EADC-4173-A101-A773A72A44AA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0-EADC-4173-A101-A773A72A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1-EADC-4173-A101-A773A72A44A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2-EADC-4173-A101-A773A72A44AA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3-EADC-4173-A101-A773A72A44AA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4-EADC-4173-A101-A773A72A44A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5-EADC-4173-A101-A773A72A44A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4-EADC-4173-A101-A773A72A44AA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7-EADC-4173-A101-A773A72A44A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6-EADC-4173-A101-A773A72A44AA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8-EADC-4173-A101-A773A72A44A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9-EADC-4173-A101-A773A72A44A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C-EADC-4173-A101-A773A72A44AA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EB-EADC-4173-A101-A773A72A44A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7-EADC-4173-A101-A773A72A44A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Ballot!$A$7:$A$44</c:f>
              <c:numCache>
                <c:formatCode>m/d/yyyy</c:formatCode>
                <c:ptCount val="38"/>
                <c:pt idx="0">
                  <c:v>43714</c:v>
                </c:pt>
                <c:pt idx="1">
                  <c:v>43721</c:v>
                </c:pt>
                <c:pt idx="2">
                  <c:v>43722</c:v>
                </c:pt>
                <c:pt idx="3">
                  <c:v>43723</c:v>
                </c:pt>
                <c:pt idx="4">
                  <c:v>43724</c:v>
                </c:pt>
                <c:pt idx="5">
                  <c:v>43725</c:v>
                </c:pt>
                <c:pt idx="6">
                  <c:v>43726</c:v>
                </c:pt>
                <c:pt idx="7">
                  <c:v>43727</c:v>
                </c:pt>
                <c:pt idx="8">
                  <c:v>43728</c:v>
                </c:pt>
                <c:pt idx="9">
                  <c:v>43729</c:v>
                </c:pt>
                <c:pt idx="10">
                  <c:v>43730</c:v>
                </c:pt>
                <c:pt idx="11">
                  <c:v>43731</c:v>
                </c:pt>
                <c:pt idx="12">
                  <c:v>43732</c:v>
                </c:pt>
                <c:pt idx="13">
                  <c:v>43733</c:v>
                </c:pt>
                <c:pt idx="14">
                  <c:v>43734</c:v>
                </c:pt>
                <c:pt idx="15">
                  <c:v>43735</c:v>
                </c:pt>
                <c:pt idx="16">
                  <c:v>43736</c:v>
                </c:pt>
                <c:pt idx="17">
                  <c:v>43737</c:v>
                </c:pt>
                <c:pt idx="18">
                  <c:v>43738</c:v>
                </c:pt>
                <c:pt idx="19">
                  <c:v>43739</c:v>
                </c:pt>
                <c:pt idx="20">
                  <c:v>43740</c:v>
                </c:pt>
                <c:pt idx="21">
                  <c:v>43741</c:v>
                </c:pt>
                <c:pt idx="22">
                  <c:v>43742</c:v>
                </c:pt>
                <c:pt idx="23">
                  <c:v>43743</c:v>
                </c:pt>
                <c:pt idx="24">
                  <c:v>43744</c:v>
                </c:pt>
                <c:pt idx="25">
                  <c:v>43745</c:v>
                </c:pt>
                <c:pt idx="26">
                  <c:v>43746</c:v>
                </c:pt>
                <c:pt idx="27">
                  <c:v>43747</c:v>
                </c:pt>
                <c:pt idx="28">
                  <c:v>43748</c:v>
                </c:pt>
                <c:pt idx="29">
                  <c:v>43749</c:v>
                </c:pt>
                <c:pt idx="30">
                  <c:v>43750</c:v>
                </c:pt>
                <c:pt idx="31">
                  <c:v>43751</c:v>
                </c:pt>
                <c:pt idx="32">
                  <c:v>43753</c:v>
                </c:pt>
                <c:pt idx="33">
                  <c:v>43754</c:v>
                </c:pt>
                <c:pt idx="34">
                  <c:v>43755</c:v>
                </c:pt>
                <c:pt idx="35">
                  <c:v>43756</c:v>
                </c:pt>
                <c:pt idx="36">
                  <c:v>43757</c:v>
                </c:pt>
                <c:pt idx="37">
                  <c:v>43758</c:v>
                </c:pt>
              </c:numCache>
            </c:numRef>
          </c:cat>
          <c:val>
            <c:numRef>
              <c:f>Ballot!$F$7:$F$44</c:f>
              <c:numCache>
                <c:formatCode>0.000</c:formatCode>
                <c:ptCount val="38"/>
                <c:pt idx="0">
                  <c:v>0.11</c:v>
                </c:pt>
                <c:pt idx="1">
                  <c:v>9.5000000000000001E-2</c:v>
                </c:pt>
                <c:pt idx="2">
                  <c:v>9.6000000000000002E-2</c:v>
                </c:pt>
                <c:pt idx="3" formatCode="General">
                  <c:v>7.8E-2</c:v>
                </c:pt>
                <c:pt idx="4" formatCode="General">
                  <c:v>6.5000000000000002E-2</c:v>
                </c:pt>
                <c:pt idx="5" formatCode="General">
                  <c:v>7.0000000000000007E-2</c:v>
                </c:pt>
                <c:pt idx="6" formatCode="General">
                  <c:v>7.6999999999999999E-2</c:v>
                </c:pt>
                <c:pt idx="7" formatCode="General">
                  <c:v>9.2999999999999999E-2</c:v>
                </c:pt>
                <c:pt idx="8" formatCode="General">
                  <c:v>0.09</c:v>
                </c:pt>
                <c:pt idx="9" formatCode="General">
                  <c:v>9.5000000000000001E-2</c:v>
                </c:pt>
                <c:pt idx="10" formatCode="General">
                  <c:v>0.106</c:v>
                </c:pt>
                <c:pt idx="11" formatCode="General">
                  <c:v>0.10100000000000001</c:v>
                </c:pt>
                <c:pt idx="12" formatCode="General">
                  <c:v>8.7999999999999995E-2</c:v>
                </c:pt>
                <c:pt idx="13" formatCode="General">
                  <c:v>9.5000000000000001E-2</c:v>
                </c:pt>
                <c:pt idx="14" formatCode="General">
                  <c:v>0.105</c:v>
                </c:pt>
                <c:pt idx="15" formatCode="General">
                  <c:v>0.13200000000000001</c:v>
                </c:pt>
                <c:pt idx="16" formatCode="General">
                  <c:v>0.126</c:v>
                </c:pt>
                <c:pt idx="17" formatCode="General">
                  <c:v>0.126</c:v>
                </c:pt>
                <c:pt idx="18" formatCode="General">
                  <c:v>0.111</c:v>
                </c:pt>
                <c:pt idx="19" formatCode="General">
                  <c:v>0.10199999999999999</c:v>
                </c:pt>
                <c:pt idx="20" formatCode="General">
                  <c:v>9.9000000000000005E-2</c:v>
                </c:pt>
                <c:pt idx="21" formatCode="General">
                  <c:v>8.2000000000000003E-2</c:v>
                </c:pt>
                <c:pt idx="22" formatCode="General">
                  <c:v>7.3999999999999996E-2</c:v>
                </c:pt>
                <c:pt idx="23" formatCode="General">
                  <c:v>0.08</c:v>
                </c:pt>
                <c:pt idx="24" formatCode="General">
                  <c:v>9.6000000000000002E-2</c:v>
                </c:pt>
                <c:pt idx="25" formatCode="General">
                  <c:v>9.8000000000000004E-2</c:v>
                </c:pt>
                <c:pt idx="26" formatCode="General">
                  <c:v>9.0999999999999998E-2</c:v>
                </c:pt>
                <c:pt idx="27" formatCode="General">
                  <c:v>8.2000000000000003E-2</c:v>
                </c:pt>
                <c:pt idx="28" formatCode="General">
                  <c:v>8.7999999999999995E-2</c:v>
                </c:pt>
                <c:pt idx="29" formatCode="General">
                  <c:v>8.8999999999999996E-2</c:v>
                </c:pt>
                <c:pt idx="30" formatCode="General">
                  <c:v>0.09</c:v>
                </c:pt>
                <c:pt idx="31" formatCode="General">
                  <c:v>9.2999999999999999E-2</c:v>
                </c:pt>
                <c:pt idx="32" formatCode="General">
                  <c:v>9.4E-2</c:v>
                </c:pt>
                <c:pt idx="33" formatCode="General">
                  <c:v>9.2444999999999999E-2</c:v>
                </c:pt>
                <c:pt idx="34" formatCode="General">
                  <c:v>9.5000000000000001E-2</c:v>
                </c:pt>
                <c:pt idx="35" formatCode="General">
                  <c:v>9.3000000000000013E-2</c:v>
                </c:pt>
                <c:pt idx="36" formatCode="General">
                  <c:v>9.5000000000000001E-2</c:v>
                </c:pt>
                <c:pt idx="37" formatCode="General">
                  <c:v>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5-EADC-4173-A101-A773A72A44AA}"/>
            </c:ext>
          </c:extLst>
        </c:ser>
        <c:ser>
          <c:idx val="5"/>
          <c:order val="5"/>
          <c:tx>
            <c:strRef>
              <c:f>Ballot!$G$1</c:f>
              <c:strCache>
                <c:ptCount val="1"/>
                <c:pt idx="0">
                  <c:v>PPC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6-EADC-4173-A101-A773A72A44A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7-EADC-4173-A101-A773A72A44A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8-EADC-4173-A101-A773A72A44A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9-EADC-4173-A101-A773A72A44A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A-EADC-4173-A101-A773A72A44A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B-EADC-4173-A101-A773A72A44A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C-EADC-4173-A101-A773A72A44A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D-EADC-4173-A101-A773A72A44A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E-EADC-4173-A101-A773A72A44A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F-EADC-4173-A101-A773A72A44A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0-EADC-4173-A101-A773A72A44A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1-EADC-4173-A101-A773A72A44A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2-EADC-4173-A101-A773A72A44AA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3-EADC-4173-A101-A773A72A44AA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4-EADC-4173-A101-A773A72A44AA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5-EADC-4173-A101-A773A72A44AA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6-EADC-4173-A101-A773A72A44AA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7-EADC-4173-A101-A773A72A44AA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8-EADC-4173-A101-A773A72A44A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9-EADC-4173-A101-A773A72A44AA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A-EADC-4173-A101-A773A72A44A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B-EADC-4173-A101-A773A72A44AA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C-EADC-4173-A101-A773A72A44A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D-EADC-4173-A101-A773A72A44AA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E-EADC-4173-A101-A773A72A44A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BF-EADC-4173-A101-A773A72A44AA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0-EADC-4173-A101-A773A72A44AA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1-EADC-4173-A101-A773A72A44A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2-EADC-4173-A101-A773A72A44AA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3-EADC-4173-A101-A773A72A44AA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4-EADC-4173-A101-A773A72A44AA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5-EADC-4173-A101-A773A72A44AA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8-EADC-4173-A101-A773A72A44AA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A-EADC-4173-A101-A773A72A44AA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9-EADC-4173-A101-A773A72A44AA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B-EADC-4173-A101-A773A72A44AA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C-EADC-4173-A101-A773A72A44AA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D-EADC-4173-A101-A773A72A44AA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E-EADC-4173-A101-A773A72A44AA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00-EADC-4173-A101-A773A72A44AA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01-EADC-4173-A101-A773A72A44A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Ballot!$A$7:$A$44</c:f>
              <c:numCache>
                <c:formatCode>m/d/yyyy</c:formatCode>
                <c:ptCount val="38"/>
                <c:pt idx="0">
                  <c:v>43714</c:v>
                </c:pt>
                <c:pt idx="1">
                  <c:v>43721</c:v>
                </c:pt>
                <c:pt idx="2">
                  <c:v>43722</c:v>
                </c:pt>
                <c:pt idx="3">
                  <c:v>43723</c:v>
                </c:pt>
                <c:pt idx="4">
                  <c:v>43724</c:v>
                </c:pt>
                <c:pt idx="5">
                  <c:v>43725</c:v>
                </c:pt>
                <c:pt idx="6">
                  <c:v>43726</c:v>
                </c:pt>
                <c:pt idx="7">
                  <c:v>43727</c:v>
                </c:pt>
                <c:pt idx="8">
                  <c:v>43728</c:v>
                </c:pt>
                <c:pt idx="9">
                  <c:v>43729</c:v>
                </c:pt>
                <c:pt idx="10">
                  <c:v>43730</c:v>
                </c:pt>
                <c:pt idx="11">
                  <c:v>43731</c:v>
                </c:pt>
                <c:pt idx="12">
                  <c:v>43732</c:v>
                </c:pt>
                <c:pt idx="13">
                  <c:v>43733</c:v>
                </c:pt>
                <c:pt idx="14">
                  <c:v>43734</c:v>
                </c:pt>
                <c:pt idx="15">
                  <c:v>43735</c:v>
                </c:pt>
                <c:pt idx="16">
                  <c:v>43736</c:v>
                </c:pt>
                <c:pt idx="17">
                  <c:v>43737</c:v>
                </c:pt>
                <c:pt idx="18">
                  <c:v>43738</c:v>
                </c:pt>
                <c:pt idx="19">
                  <c:v>43739</c:v>
                </c:pt>
                <c:pt idx="20">
                  <c:v>43740</c:v>
                </c:pt>
                <c:pt idx="21">
                  <c:v>43741</c:v>
                </c:pt>
                <c:pt idx="22">
                  <c:v>43742</c:v>
                </c:pt>
                <c:pt idx="23">
                  <c:v>43743</c:v>
                </c:pt>
                <c:pt idx="24">
                  <c:v>43744</c:v>
                </c:pt>
                <c:pt idx="25">
                  <c:v>43745</c:v>
                </c:pt>
                <c:pt idx="26">
                  <c:v>43746</c:v>
                </c:pt>
                <c:pt idx="27">
                  <c:v>43747</c:v>
                </c:pt>
                <c:pt idx="28">
                  <c:v>43748</c:v>
                </c:pt>
                <c:pt idx="29">
                  <c:v>43749</c:v>
                </c:pt>
                <c:pt idx="30">
                  <c:v>43750</c:v>
                </c:pt>
                <c:pt idx="31">
                  <c:v>43751</c:v>
                </c:pt>
                <c:pt idx="32">
                  <c:v>43753</c:v>
                </c:pt>
                <c:pt idx="33">
                  <c:v>43754</c:v>
                </c:pt>
                <c:pt idx="34">
                  <c:v>43755</c:v>
                </c:pt>
                <c:pt idx="35">
                  <c:v>43756</c:v>
                </c:pt>
                <c:pt idx="36">
                  <c:v>43757</c:v>
                </c:pt>
                <c:pt idx="37">
                  <c:v>43758</c:v>
                </c:pt>
              </c:numCache>
            </c:numRef>
          </c:cat>
          <c:val>
            <c:numRef>
              <c:f>Ballot!$G$7:$G$44</c:f>
              <c:numCache>
                <c:formatCode>General</c:formatCode>
                <c:ptCount val="38"/>
                <c:pt idx="0">
                  <c:v>0.02</c:v>
                </c:pt>
                <c:pt idx="1">
                  <c:v>2.4E-2</c:v>
                </c:pt>
                <c:pt idx="2">
                  <c:v>0.02</c:v>
                </c:pt>
                <c:pt idx="3">
                  <c:v>2.3E-2</c:v>
                </c:pt>
                <c:pt idx="4">
                  <c:v>1.7999999999999999E-2</c:v>
                </c:pt>
                <c:pt idx="5">
                  <c:v>1.7000000000000001E-2</c:v>
                </c:pt>
                <c:pt idx="6">
                  <c:v>2.8000000000000001E-2</c:v>
                </c:pt>
                <c:pt idx="7">
                  <c:v>2.4E-2</c:v>
                </c:pt>
                <c:pt idx="8">
                  <c:v>2.4E-2</c:v>
                </c:pt>
                <c:pt idx="9">
                  <c:v>2.1999999999999999E-2</c:v>
                </c:pt>
                <c:pt idx="10">
                  <c:v>2.9000000000000001E-2</c:v>
                </c:pt>
                <c:pt idx="11">
                  <c:v>2.4E-2</c:v>
                </c:pt>
                <c:pt idx="12">
                  <c:v>2.1000000000000001E-2</c:v>
                </c:pt>
                <c:pt idx="13">
                  <c:v>0.02</c:v>
                </c:pt>
                <c:pt idx="14">
                  <c:v>1.7999999999999999E-2</c:v>
                </c:pt>
                <c:pt idx="15">
                  <c:v>1.2999999999999999E-2</c:v>
                </c:pt>
                <c:pt idx="16">
                  <c:v>2.1000000000000001E-2</c:v>
                </c:pt>
                <c:pt idx="17">
                  <c:v>2.5000000000000001E-2</c:v>
                </c:pt>
                <c:pt idx="18">
                  <c:v>0.03</c:v>
                </c:pt>
                <c:pt idx="19">
                  <c:v>1.7999999999999999E-2</c:v>
                </c:pt>
                <c:pt idx="20">
                  <c:v>1.4E-2</c:v>
                </c:pt>
                <c:pt idx="21">
                  <c:v>1.2E-2</c:v>
                </c:pt>
                <c:pt idx="22">
                  <c:v>1.7999999999999999E-2</c:v>
                </c:pt>
                <c:pt idx="23">
                  <c:v>1.7999999999999999E-2</c:v>
                </c:pt>
                <c:pt idx="24">
                  <c:v>1.4999999999999999E-2</c:v>
                </c:pt>
                <c:pt idx="25">
                  <c:v>1.0999999999999999E-2</c:v>
                </c:pt>
                <c:pt idx="26">
                  <c:v>1.2E-2</c:v>
                </c:pt>
                <c:pt idx="27">
                  <c:v>1.6E-2</c:v>
                </c:pt>
                <c:pt idx="28">
                  <c:v>1.4E-2</c:v>
                </c:pt>
                <c:pt idx="29">
                  <c:v>1.4E-2</c:v>
                </c:pt>
                <c:pt idx="30">
                  <c:v>1.0999999999999999E-2</c:v>
                </c:pt>
                <c:pt idx="31">
                  <c:v>0.01</c:v>
                </c:pt>
                <c:pt idx="32">
                  <c:v>1.0999999999999999E-2</c:v>
                </c:pt>
                <c:pt idx="33">
                  <c:v>1.5831999999999999E-2</c:v>
                </c:pt>
                <c:pt idx="34">
                  <c:v>1.8000000000000002E-2</c:v>
                </c:pt>
                <c:pt idx="35">
                  <c:v>1.9E-2</c:v>
                </c:pt>
                <c:pt idx="36">
                  <c:v>1.8000000000000002E-2</c:v>
                </c:pt>
                <c:pt idx="37">
                  <c:v>1.4999999999999999E-2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C6-EADC-4173-A101-A773A72A4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2891136"/>
        <c:axId val="232892672"/>
      </c:lineChart>
      <c:dateAx>
        <c:axId val="23289113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892672"/>
        <c:crosses val="autoZero"/>
        <c:auto val="1"/>
        <c:lblOffset val="100"/>
        <c:baseTimeUnit val="days"/>
        <c:majorUnit val="7"/>
        <c:majorTimeUnit val="days"/>
      </c:dateAx>
      <c:valAx>
        <c:axId val="2328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8911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50876510806519"/>
          <c:y val="0.1024530808950546"/>
          <c:w val="0.57225170223287358"/>
          <c:h val="0.692725744808214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9460-4738-8974-222F79EF1D8B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9460-4738-8974-222F79EF1D8B}"/>
              </c:ext>
            </c:extLst>
          </c:dPt>
          <c:dPt>
            <c:idx val="2"/>
            <c:bubble3D val="0"/>
            <c:spPr>
              <a:solidFill>
                <a:srgbClr val="FF7D7D"/>
              </a:solidFill>
            </c:spPr>
            <c:extLst>
              <c:ext xmlns:c16="http://schemas.microsoft.com/office/drawing/2014/chart" uri="{C3380CC4-5D6E-409C-BE32-E72D297353CC}">
                <c16:uniqueId val="{00000002-9460-4738-8974-222F79EF1D8B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9460-4738-8974-222F79EF1D8B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9460-4738-8974-222F79EF1D8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60-4738-8974-222F79EF1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Very positive</c:v>
                </c:pt>
                <c:pt idx="1">
                  <c:v>Somewhat positive</c:v>
                </c:pt>
                <c:pt idx="2">
                  <c:v>Somewhat negative</c:v>
                </c:pt>
                <c:pt idx="3">
                  <c:v>Very negative</c:v>
                </c:pt>
                <c:pt idx="4">
                  <c:v>Not sure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0.20519364171688059</c:v>
                </c:pt>
                <c:pt idx="1">
                  <c:v>0.53528693192698362</c:v>
                </c:pt>
                <c:pt idx="2">
                  <c:v>0.10167801155194243</c:v>
                </c:pt>
                <c:pt idx="3">
                  <c:v>5.7953291879224898E-2</c:v>
                </c:pt>
                <c:pt idx="4">
                  <c:v>9.9888122924964046E-2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60-4738-8974-222F79EF1D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5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12139917695473257"/>
          <c:y val="0.86559374154762636"/>
          <c:w val="0.77533650886231753"/>
          <c:h val="0.13440625845237361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50876510806519"/>
          <c:y val="0.1024530808950546"/>
          <c:w val="0.57225170223287358"/>
          <c:h val="0.692725744808214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0-9460-4738-8974-222F79EF1D8B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9460-4738-8974-222F79EF1D8B}"/>
              </c:ext>
            </c:extLst>
          </c:dPt>
          <c:dPt>
            <c:idx val="2"/>
            <c:bubble3D val="0"/>
            <c:spPr>
              <a:solidFill>
                <a:srgbClr val="FF7D7D"/>
              </a:solidFill>
            </c:spPr>
            <c:extLst>
              <c:ext xmlns:c16="http://schemas.microsoft.com/office/drawing/2014/chart" uri="{C3380CC4-5D6E-409C-BE32-E72D297353CC}">
                <c16:uniqueId val="{00000002-9460-4738-8974-222F79EF1D8B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9460-4738-8974-222F79EF1D8B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9460-4738-8974-222F79EF1D8B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60-4738-8974-222F79EF1D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60-4738-8974-222F79EF1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Very sympathetic</c:v>
                </c:pt>
                <c:pt idx="1">
                  <c:v>Somewhat sympathetic</c:v>
                </c:pt>
                <c:pt idx="2">
                  <c:v>Somewhat unsympathetic</c:v>
                </c:pt>
                <c:pt idx="3">
                  <c:v>Unsympathetic</c:v>
                </c:pt>
                <c:pt idx="4">
                  <c:v>Not sure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0.10610962496776515</c:v>
                </c:pt>
                <c:pt idx="1">
                  <c:v>0.12485850082585986</c:v>
                </c:pt>
                <c:pt idx="2">
                  <c:v>0.16524487033572538</c:v>
                </c:pt>
                <c:pt idx="3">
                  <c:v>0.47844117704228106</c:v>
                </c:pt>
                <c:pt idx="4">
                  <c:v>0.12534582682836379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60-4738-8974-222F79EF1D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5"/>
      </c:doughnut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8.0246913580246909E-2"/>
          <c:y val="0.8089567015458532"/>
          <c:w val="0.83843664603652934"/>
          <c:h val="0.18726748654309555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796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91868767482083"/>
          <c:y val="4.6513740852838395E-2"/>
          <c:w val="0.7570814765659919"/>
          <c:h val="0.762265983129024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48%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F3-46CB-AFC5-4F149869229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The United States</c:v>
                </c:pt>
                <c:pt idx="2">
                  <c:v>Mexico</c:v>
                </c:pt>
                <c:pt idx="3">
                  <c:v>France</c:v>
                </c:pt>
                <c:pt idx="4">
                  <c:v>Germany</c:v>
                </c:pt>
                <c:pt idx="5">
                  <c:v>The United Kingdom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3.9909555582487072E-2</c:v>
                </c:pt>
                <c:pt idx="1">
                  <c:v>0.18893428997534847</c:v>
                </c:pt>
                <c:pt idx="2">
                  <c:v>0.21885743276399366</c:v>
                </c:pt>
                <c:pt idx="3">
                  <c:v>0.40389975040522902</c:v>
                </c:pt>
                <c:pt idx="4">
                  <c:v>0.47456260950906237</c:v>
                </c:pt>
                <c:pt idx="5">
                  <c:v>0.52824244995839298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3-4717-AC64-CEC68D5D8E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positive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34%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F3-46CB-AFC5-4F149869229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The United States</c:v>
                </c:pt>
                <c:pt idx="2">
                  <c:v>Mexico</c:v>
                </c:pt>
                <c:pt idx="3">
                  <c:v>France</c:v>
                </c:pt>
                <c:pt idx="4">
                  <c:v>Germany</c:v>
                </c:pt>
                <c:pt idx="5">
                  <c:v>The United Kingdom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0.18849124673056836</c:v>
                </c:pt>
                <c:pt idx="1">
                  <c:v>0.2510657172493313</c:v>
                </c:pt>
                <c:pt idx="2">
                  <c:v>0.43314560413066588</c:v>
                </c:pt>
                <c:pt idx="3">
                  <c:v>0.37001351589745551</c:v>
                </c:pt>
                <c:pt idx="4">
                  <c:v>0.33469135991722748</c:v>
                </c:pt>
                <c:pt idx="5">
                  <c:v>0.32946469422580993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3-4717-AC64-CEC68D5D8E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F3-46CB-AFC5-4F149869229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The United States</c:v>
                </c:pt>
                <c:pt idx="2">
                  <c:v>Mexico</c:v>
                </c:pt>
                <c:pt idx="3">
                  <c:v>France</c:v>
                </c:pt>
                <c:pt idx="4">
                  <c:v>Germany</c:v>
                </c:pt>
                <c:pt idx="5">
                  <c:v>The United Kingdom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0.18838751518010341</c:v>
                </c:pt>
                <c:pt idx="1">
                  <c:v>0.11482521523723929</c:v>
                </c:pt>
                <c:pt idx="2">
                  <c:v>0.21248666263007621</c:v>
                </c:pt>
                <c:pt idx="3">
                  <c:v>0.15487792527583016</c:v>
                </c:pt>
                <c:pt idx="4">
                  <c:v>0.13623065418642485</c:v>
                </c:pt>
                <c:pt idx="5">
                  <c:v>0.10115314980273742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3-4717-AC64-CEC68D5D8E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Somewhat negative</c:v>
                </c:pt>
              </c:strCache>
            </c:strRef>
          </c:tx>
          <c:spPr>
            <a:solidFill>
              <a:srgbClr val="FF7D7D"/>
            </a:solidFill>
          </c:spPr>
          <c:invertIfNegative val="0"/>
          <c:dLbls>
            <c:dLbl>
              <c:idx val="3"/>
              <c:layout>
                <c:manualLayout>
                  <c:x val="-1.6835014603380976E-2"/>
                  <c:y val="5.62868163423231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F3-46CB-AFC5-4F149869229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F3-46CB-AFC5-4F149869229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85-4346-B7CD-91877381339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The United States</c:v>
                </c:pt>
                <c:pt idx="2">
                  <c:v>Mexico</c:v>
                </c:pt>
                <c:pt idx="3">
                  <c:v>France</c:v>
                </c:pt>
                <c:pt idx="4">
                  <c:v>Germany</c:v>
                </c:pt>
                <c:pt idx="5">
                  <c:v>The United Kingdom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0.30860270945974155</c:v>
                </c:pt>
                <c:pt idx="1">
                  <c:v>0.27012558572169398</c:v>
                </c:pt>
                <c:pt idx="2">
                  <c:v>9.8001722577717429E-2</c:v>
                </c:pt>
                <c:pt idx="3">
                  <c:v>2.9867011512467859E-2</c:v>
                </c:pt>
                <c:pt idx="4">
                  <c:v>1.508080585201577E-2</c:v>
                </c:pt>
                <c:pt idx="5">
                  <c:v>8.4954714496794093E-3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C3-4717-AC64-CEC68D5D8E1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F3-46CB-AFC5-4F14986922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85-4346-B7CD-91877381339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85-4346-B7CD-91877381339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85-4346-B7CD-91877381339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85-4346-B7CD-91877381339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The United States</c:v>
                </c:pt>
                <c:pt idx="2">
                  <c:v>Mexico</c:v>
                </c:pt>
                <c:pt idx="3">
                  <c:v>France</c:v>
                </c:pt>
                <c:pt idx="4">
                  <c:v>Germany</c:v>
                </c:pt>
                <c:pt idx="5">
                  <c:v>The United Kingdom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0.24988689434339684</c:v>
                </c:pt>
                <c:pt idx="1">
                  <c:v>0.16471305784977017</c:v>
                </c:pt>
                <c:pt idx="2">
                  <c:v>1.57963433104618E-2</c:v>
                </c:pt>
                <c:pt idx="3">
                  <c:v>7.9769323085039038E-3</c:v>
                </c:pt>
                <c:pt idx="4">
                  <c:v>8.4186978331821025E-3</c:v>
                </c:pt>
                <c:pt idx="5">
                  <c:v>4.0605014753632334E-3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C3-4717-AC64-CEC68D5D8E1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85-4346-B7CD-91877381339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F3-46CB-AFC5-4F149869229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F3-46CB-AFC5-4F1498692294}"/>
                </c:ext>
              </c:extLst>
            </c:dLbl>
            <c:dLbl>
              <c:idx val="3"/>
              <c:layout>
                <c:manualLayout>
                  <c:x val="0"/>
                  <c:y val="5.62868163423231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F3-46CB-AFC5-4F1498692294}"/>
                </c:ext>
              </c:extLst>
            </c:dLbl>
            <c:dLbl>
              <c:idx val="4"/>
              <c:layout>
                <c:manualLayout>
                  <c:x val="-3.6047549670720357E-3"/>
                  <c:y val="-6.7255418266184595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F3-46CB-AFC5-4F1498692294}"/>
                </c:ext>
              </c:extLst>
            </c:dLbl>
            <c:dLbl>
              <c:idx val="5"/>
              <c:layout>
                <c:manualLayout>
                  <c:x val="-3.6047549670720357E-3"/>
                  <c:y val="2.814258446372548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F3-46CB-AFC5-4F149869229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The United States</c:v>
                </c:pt>
                <c:pt idx="2">
                  <c:v>Mexico</c:v>
                </c:pt>
                <c:pt idx="3">
                  <c:v>France</c:v>
                </c:pt>
                <c:pt idx="4">
                  <c:v>Germany</c:v>
                </c:pt>
                <c:pt idx="5">
                  <c:v>The United Kingdom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2.4722078703704145E-2</c:v>
                </c:pt>
                <c:pt idx="1">
                  <c:v>1.0336133966618082E-2</c:v>
                </c:pt>
                <c:pt idx="2">
                  <c:v>2.1712234587085731E-2</c:v>
                </c:pt>
                <c:pt idx="3">
                  <c:v>3.3364864600514375E-2</c:v>
                </c:pt>
                <c:pt idx="4">
                  <c:v>3.1015872702087999E-2</c:v>
                </c:pt>
                <c:pt idx="5">
                  <c:v>2.8583733088017475E-2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F-42D0-AD31-1520035DD45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86217088"/>
        <c:axId val="86218624"/>
      </c:barChart>
      <c:catAx>
        <c:axId val="86217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86218624"/>
        <c:crosses val="autoZero"/>
        <c:auto val="1"/>
        <c:lblAlgn val="ctr"/>
        <c:lblOffset val="100"/>
        <c:noMultiLvlLbl val="0"/>
      </c:catAx>
      <c:valAx>
        <c:axId val="86218624"/>
        <c:scaling>
          <c:orientation val="minMax"/>
          <c:max val="1"/>
          <c:min val="0"/>
        </c:scaling>
        <c:delete val="0"/>
        <c:axPos val="b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86217088"/>
        <c:crosses val="autoZero"/>
        <c:crossBetween val="between"/>
        <c:majorUnit val="0.2"/>
      </c:valAx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0.17271122867936861"/>
          <c:y val="0.88888764847173152"/>
          <c:w val="0.72822162196484252"/>
          <c:h val="5.7703958824642652E-2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91868767482083"/>
          <c:y val="4.6513740852838388E-2"/>
          <c:w val="0.7570814765659919"/>
          <c:h val="0.762265983129024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Mexico</c:v>
                </c:pt>
                <c:pt idx="2">
                  <c:v>Germany</c:v>
                </c:pt>
                <c:pt idx="3">
                  <c:v>France</c:v>
                </c:pt>
                <c:pt idx="4">
                  <c:v>The United Kingdom</c:v>
                </c:pt>
                <c:pt idx="5">
                  <c:v>Canada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0.10199999999999999</c:v>
                </c:pt>
                <c:pt idx="1">
                  <c:v>0.184</c:v>
                </c:pt>
                <c:pt idx="2">
                  <c:v>0.29299999999999998</c:v>
                </c:pt>
                <c:pt idx="3">
                  <c:v>0.33399999999999996</c:v>
                </c:pt>
                <c:pt idx="4">
                  <c:v>0.46399999999999997</c:v>
                </c:pt>
                <c:pt idx="5">
                  <c:v>0.55500000000000005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3-4717-AC64-CEC68D5D8E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positive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Mexico</c:v>
                </c:pt>
                <c:pt idx="2">
                  <c:v>Germany</c:v>
                </c:pt>
                <c:pt idx="3">
                  <c:v>France</c:v>
                </c:pt>
                <c:pt idx="4">
                  <c:v>The United Kingdom</c:v>
                </c:pt>
                <c:pt idx="5">
                  <c:v>Canada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0.129</c:v>
                </c:pt>
                <c:pt idx="1">
                  <c:v>0.221</c:v>
                </c:pt>
                <c:pt idx="2">
                  <c:v>0.28300000000000003</c:v>
                </c:pt>
                <c:pt idx="3">
                  <c:v>0.28199999999999997</c:v>
                </c:pt>
                <c:pt idx="4">
                  <c:v>0.27</c:v>
                </c:pt>
                <c:pt idx="5">
                  <c:v>0.24299999999999999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3-4717-AC64-CEC68D5D8E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Mexico</c:v>
                </c:pt>
                <c:pt idx="2">
                  <c:v>Germany</c:v>
                </c:pt>
                <c:pt idx="3">
                  <c:v>France</c:v>
                </c:pt>
                <c:pt idx="4">
                  <c:v>The United Kingdom</c:v>
                </c:pt>
                <c:pt idx="5">
                  <c:v>Canada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0.33799999999999997</c:v>
                </c:pt>
                <c:pt idx="1">
                  <c:v>0.28100000000000003</c:v>
                </c:pt>
                <c:pt idx="2">
                  <c:v>0.29199999999999998</c:v>
                </c:pt>
                <c:pt idx="3">
                  <c:v>0.26100000000000001</c:v>
                </c:pt>
                <c:pt idx="4">
                  <c:v>0.18899999999999997</c:v>
                </c:pt>
                <c:pt idx="5">
                  <c:v>0.14899999999999999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3-4717-AC64-CEC68D5D8E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Somewhat negative</c:v>
                </c:pt>
              </c:strCache>
            </c:strRef>
          </c:tx>
          <c:spPr>
            <a:solidFill>
              <a:srgbClr val="FF7D7D"/>
            </a:solidFill>
          </c:spPr>
          <c:invertIfNegative val="0"/>
          <c:dLbls>
            <c:dLbl>
              <c:idx val="0"/>
              <c:layout>
                <c:manualLayout>
                  <c:x val="1.0101008762028461E-2"/>
                  <c:y val="-5.6286816342324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54-4405-AA09-01F9DCA500CD}"/>
                </c:ext>
              </c:extLst>
            </c:dLbl>
            <c:dLbl>
              <c:idx val="2"/>
              <c:layout>
                <c:manualLayout>
                  <c:x val="-5.3254944493972001E-3"/>
                  <c:y val="5.6286299644839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259842259132481E-2"/>
                      <c:h val="7.7155160962562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226-4DAA-84F8-CC1FABA36FB9}"/>
                </c:ext>
              </c:extLst>
            </c:dLbl>
            <c:dLbl>
              <c:idx val="3"/>
              <c:layout>
                <c:manualLayout>
                  <c:x val="-1.3468011682704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54-4405-AA09-01F9DCA500C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26-4DAA-84F8-CC1FABA36FB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26-4DAA-84F8-CC1FABA36FB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Mexico</c:v>
                </c:pt>
                <c:pt idx="2">
                  <c:v>Germany</c:v>
                </c:pt>
                <c:pt idx="3">
                  <c:v>France</c:v>
                </c:pt>
                <c:pt idx="4">
                  <c:v>The United Kingdom</c:v>
                </c:pt>
                <c:pt idx="5">
                  <c:v>Canada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0.23699999999999999</c:v>
                </c:pt>
                <c:pt idx="1">
                  <c:v>0.16699999999999998</c:v>
                </c:pt>
                <c:pt idx="2">
                  <c:v>5.7999999999999996E-2</c:v>
                </c:pt>
                <c:pt idx="3">
                  <c:v>5.7000000000000002E-2</c:v>
                </c:pt>
                <c:pt idx="4">
                  <c:v>2.3E-2</c:v>
                </c:pt>
                <c:pt idx="5">
                  <c:v>2.2000000000000002E-2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C3-4717-AC64-CEC68D5D8E1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"/>
              <c:layout>
                <c:manualLayout>
                  <c:x val="3.3670029206760714E-3"/>
                  <c:y val="5.62868163423231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26-4DAA-84F8-CC1FABA36FB9}"/>
                </c:ext>
              </c:extLst>
            </c:dLbl>
            <c:dLbl>
              <c:idx val="3"/>
              <c:layout>
                <c:manualLayout>
                  <c:x val="-5.0505043810144161E-3"/>
                  <c:y val="5.62868163423231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09-4AA5-94D0-2C0CE5CE9DA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254-4405-AA09-01F9DCA500C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254-4405-AA09-01F9DCA500C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Mexico</c:v>
                </c:pt>
                <c:pt idx="2">
                  <c:v>Germany</c:v>
                </c:pt>
                <c:pt idx="3">
                  <c:v>France</c:v>
                </c:pt>
                <c:pt idx="4">
                  <c:v>The United Kingdom</c:v>
                </c:pt>
                <c:pt idx="5">
                  <c:v>Canada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0.156</c:v>
                </c:pt>
                <c:pt idx="1">
                  <c:v>0.11599999999999999</c:v>
                </c:pt>
                <c:pt idx="2">
                  <c:v>3.1E-2</c:v>
                </c:pt>
                <c:pt idx="3">
                  <c:v>3.4000000000000002E-2</c:v>
                </c:pt>
                <c:pt idx="4">
                  <c:v>1.7000000000000001E-2</c:v>
                </c:pt>
                <c:pt idx="5">
                  <c:v>1.1000000000000001E-2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C3-4717-AC64-CEC68D5D8E1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1.3468011682704657E-2"/>
                  <c:y val="5.62868163423231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09-4AA5-94D0-2C0CE5CE9DA4}"/>
                </c:ext>
              </c:extLst>
            </c:dLbl>
            <c:dLbl>
              <c:idx val="3"/>
              <c:layout>
                <c:manualLayout>
                  <c:x val="8.4175073016903631E-3"/>
                  <c:y val="5.628681634232312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09-4AA5-94D0-2C0CE5CE9DA4}"/>
                </c:ext>
              </c:extLst>
            </c:dLbl>
            <c:dLbl>
              <c:idx val="4"/>
              <c:layout>
                <c:manualLayout>
                  <c:x val="-6.7340058413525132E-3"/>
                  <c:y val="5.628681634232260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26-4DAA-84F8-CC1FABA36FB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26-4DAA-84F8-CC1FABA36FB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China</c:v>
                </c:pt>
                <c:pt idx="1">
                  <c:v>Mexico</c:v>
                </c:pt>
                <c:pt idx="2">
                  <c:v>Germany</c:v>
                </c:pt>
                <c:pt idx="3">
                  <c:v>France</c:v>
                </c:pt>
                <c:pt idx="4">
                  <c:v>The United Kingdom</c:v>
                </c:pt>
                <c:pt idx="5">
                  <c:v>Canada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3.7999999999999999E-2</c:v>
                </c:pt>
                <c:pt idx="1">
                  <c:v>3.1E-2</c:v>
                </c:pt>
                <c:pt idx="2">
                  <c:v>4.4000000000000004E-2</c:v>
                </c:pt>
                <c:pt idx="3">
                  <c:v>3.2000000000000001E-2</c:v>
                </c:pt>
                <c:pt idx="4">
                  <c:v>3.7000000000000005E-2</c:v>
                </c:pt>
                <c:pt idx="5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F-42D0-AD31-1520035DD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02654336"/>
        <c:axId val="102655872"/>
      </c:barChart>
      <c:catAx>
        <c:axId val="10265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102655872"/>
        <c:crosses val="autoZero"/>
        <c:auto val="1"/>
        <c:lblAlgn val="ctr"/>
        <c:lblOffset val="100"/>
        <c:noMultiLvlLbl val="0"/>
      </c:catAx>
      <c:valAx>
        <c:axId val="102655872"/>
        <c:scaling>
          <c:orientation val="minMax"/>
          <c:max val="1"/>
          <c:min val="0"/>
        </c:scaling>
        <c:delete val="0"/>
        <c:axPos val="b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102654336"/>
        <c:crosses val="autoZero"/>
        <c:crossBetween val="between"/>
        <c:majorUnit val="0.2"/>
      </c:valAx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0.20037936493243444"/>
          <c:y val="0.89528598718675545"/>
          <c:w val="0.72822162196484252"/>
          <c:h val="5.7703958824642645E-2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91868767482083"/>
          <c:y val="4.6513740852838388E-2"/>
          <c:w val="0.7570814765659919"/>
          <c:h val="0.762265983129024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The United States </c:v>
                </c:pt>
                <c:pt idx="1">
                  <c:v>China</c:v>
                </c:pt>
                <c:pt idx="2">
                  <c:v>The United Kingdom</c:v>
                </c:pt>
                <c:pt idx="3">
                  <c:v>Germany</c:v>
                </c:pt>
                <c:pt idx="4">
                  <c:v>France</c:v>
                </c:pt>
                <c:pt idx="5">
                  <c:v>Canada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0.24199999999999999</c:v>
                </c:pt>
                <c:pt idx="1">
                  <c:v>0.39799999999999996</c:v>
                </c:pt>
                <c:pt idx="2">
                  <c:v>0.439</c:v>
                </c:pt>
                <c:pt idx="3">
                  <c:v>0.51</c:v>
                </c:pt>
                <c:pt idx="4">
                  <c:v>0.46899999999999997</c:v>
                </c:pt>
                <c:pt idx="5">
                  <c:v>0.67900000000000005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3-4717-AC64-CEC68D5D8E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positive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The United States </c:v>
                </c:pt>
                <c:pt idx="1">
                  <c:v>China</c:v>
                </c:pt>
                <c:pt idx="2">
                  <c:v>The United Kingdom</c:v>
                </c:pt>
                <c:pt idx="3">
                  <c:v>Germany</c:v>
                </c:pt>
                <c:pt idx="4">
                  <c:v>France</c:v>
                </c:pt>
                <c:pt idx="5">
                  <c:v>Canada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0.27399999999999997</c:v>
                </c:pt>
                <c:pt idx="1">
                  <c:v>0.28600000000000003</c:v>
                </c:pt>
                <c:pt idx="2">
                  <c:v>0.26899999999999996</c:v>
                </c:pt>
                <c:pt idx="3">
                  <c:v>0.24299999999999999</c:v>
                </c:pt>
                <c:pt idx="4">
                  <c:v>0.27899999999999997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C3-4717-AC64-CEC68D5D8E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The United States </c:v>
                </c:pt>
                <c:pt idx="1">
                  <c:v>China</c:v>
                </c:pt>
                <c:pt idx="2">
                  <c:v>The United Kingdom</c:v>
                </c:pt>
                <c:pt idx="3">
                  <c:v>Germany</c:v>
                </c:pt>
                <c:pt idx="4">
                  <c:v>France</c:v>
                </c:pt>
                <c:pt idx="5">
                  <c:v>Canada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0.21100000000000002</c:v>
                </c:pt>
                <c:pt idx="1">
                  <c:v>0.214</c:v>
                </c:pt>
                <c:pt idx="2">
                  <c:v>0.23399999999999999</c:v>
                </c:pt>
                <c:pt idx="3">
                  <c:v>0.2</c:v>
                </c:pt>
                <c:pt idx="4">
                  <c:v>0.215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C3-4717-AC64-CEC68D5D8E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Somewhat negative</c:v>
                </c:pt>
              </c:strCache>
            </c:strRef>
          </c:tx>
          <c:spPr>
            <a:solidFill>
              <a:srgbClr val="FF7D7D"/>
            </a:solidFill>
          </c:spPr>
          <c:invertIfNegative val="0"/>
          <c:dLbls>
            <c:dLbl>
              <c:idx val="0"/>
              <c:layout>
                <c:manualLayout>
                  <c:x val="1.6835014603380855E-2"/>
                  <c:y val="-5.62868163423241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CF-4378-B78A-9257077AEF3C}"/>
                </c:ext>
              </c:extLst>
            </c:dLbl>
            <c:dLbl>
              <c:idx val="1"/>
              <c:layout>
                <c:manualLayout>
                  <c:x val="-7.5612575004626254E-3"/>
                  <c:y val="-5.6286816342323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34-4A24-AB18-6DDFDFEC3018}"/>
                </c:ext>
              </c:extLst>
            </c:dLbl>
            <c:dLbl>
              <c:idx val="2"/>
              <c:layout>
                <c:manualLayout>
                  <c:x val="-1.6835004800123565E-2"/>
                  <c:y val="2.81434081711615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34-4A24-AB18-6DDFDFEC30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34-4A24-AB18-6DDFDFEC301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34-4A24-AB18-6DDFDFEC301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CF-4378-B78A-9257077AEF3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The United States </c:v>
                </c:pt>
                <c:pt idx="1">
                  <c:v>China</c:v>
                </c:pt>
                <c:pt idx="2">
                  <c:v>The United Kingdom</c:v>
                </c:pt>
                <c:pt idx="3">
                  <c:v>Germany</c:v>
                </c:pt>
                <c:pt idx="4">
                  <c:v>France</c:v>
                </c:pt>
                <c:pt idx="5">
                  <c:v>Canada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0.16300000000000001</c:v>
                </c:pt>
                <c:pt idx="1">
                  <c:v>6.0999999999999999E-2</c:v>
                </c:pt>
                <c:pt idx="2">
                  <c:v>2.6000000000000002E-2</c:v>
                </c:pt>
                <c:pt idx="3">
                  <c:v>1.9E-2</c:v>
                </c:pt>
                <c:pt idx="4">
                  <c:v>1.3000000000000001E-2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C3-4717-AC64-CEC68D5D8E1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CF-4378-B78A-9257077AEF3C}"/>
                </c:ext>
              </c:extLst>
            </c:dLbl>
            <c:dLbl>
              <c:idx val="1"/>
              <c:layout>
                <c:manualLayout>
                  <c:x val="-7.0907973332291427E-4"/>
                  <c:y val="-5.6286816342323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34-4A24-AB18-6DDFDFEC301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34-4A24-AB18-6DDFDFEC30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CF-4378-B78A-9257077AEF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CF-4378-B78A-9257077AEF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CF-4378-B78A-9257077AEF3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The United States </c:v>
                </c:pt>
                <c:pt idx="1">
                  <c:v>China</c:v>
                </c:pt>
                <c:pt idx="2">
                  <c:v>The United Kingdom</c:v>
                </c:pt>
                <c:pt idx="3">
                  <c:v>Germany</c:v>
                </c:pt>
                <c:pt idx="4">
                  <c:v>France</c:v>
                </c:pt>
                <c:pt idx="5">
                  <c:v>Canada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9.5000000000000001E-2</c:v>
                </c:pt>
                <c:pt idx="1">
                  <c:v>2.7999999999999997E-2</c:v>
                </c:pt>
                <c:pt idx="2">
                  <c:v>6.9999999999999993E-3</c:v>
                </c:pt>
                <c:pt idx="3">
                  <c:v>0.01</c:v>
                </c:pt>
                <c:pt idx="4">
                  <c:v>8.0000000000000002E-3</c:v>
                </c:pt>
                <c:pt idx="5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C3-4717-AC64-CEC68D5D8E1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34-4A24-AB18-6DDFDFEC301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The United States </c:v>
                </c:pt>
                <c:pt idx="1">
                  <c:v>China</c:v>
                </c:pt>
                <c:pt idx="2">
                  <c:v>The United Kingdom</c:v>
                </c:pt>
                <c:pt idx="3">
                  <c:v>Germany</c:v>
                </c:pt>
                <c:pt idx="4">
                  <c:v>France</c:v>
                </c:pt>
                <c:pt idx="5">
                  <c:v>Canada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1.4999999999999999E-2</c:v>
                </c:pt>
                <c:pt idx="1">
                  <c:v>1.3000000000000001E-2</c:v>
                </c:pt>
                <c:pt idx="2">
                  <c:v>2.5000000000000001E-2</c:v>
                </c:pt>
                <c:pt idx="3">
                  <c:v>1.8000000000000002E-2</c:v>
                </c:pt>
                <c:pt idx="4">
                  <c:v>1.6E-2</c:v>
                </c:pt>
                <c:pt idx="5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F-42D0-AD31-1520035DD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65094528"/>
        <c:axId val="165096064"/>
      </c:barChart>
      <c:catAx>
        <c:axId val="165094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165096064"/>
        <c:crosses val="autoZero"/>
        <c:auto val="1"/>
        <c:lblAlgn val="ctr"/>
        <c:lblOffset val="100"/>
        <c:noMultiLvlLbl val="0"/>
      </c:catAx>
      <c:valAx>
        <c:axId val="165096064"/>
        <c:scaling>
          <c:orientation val="minMax"/>
          <c:max val="1"/>
          <c:min val="0"/>
        </c:scaling>
        <c:delete val="0"/>
        <c:axPos val="b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165094528"/>
        <c:crosses val="autoZero"/>
        <c:crossBetween val="between"/>
        <c:majorUnit val="0.2"/>
      </c:valAx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6.2024817667412378E-2"/>
          <c:y val="0.89699423968699221"/>
          <c:w val="0.72822162196484252"/>
          <c:h val="5.7703958824642645E-2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88118312133953E-2"/>
          <c:y val="6.0454750760647824E-2"/>
          <c:w val="0.92560202898478761"/>
          <c:h val="0.719430009094132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The US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D9-4429-A896-E9348F0CD1BC}"/>
                </c:ext>
              </c:extLst>
            </c:dLbl>
            <c:dLbl>
              <c:idx val="14"/>
              <c:layout>
                <c:manualLayout>
                  <c:x val="-9.6153846153847321E-3"/>
                  <c:y val="-2.5600199963766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Sheet1!$B$2:$B$16</c:f>
              <c:numCache>
                <c:formatCode>0%</c:formatCode>
                <c:ptCount val="15"/>
                <c:pt idx="0">
                  <c:v>0.63100000000000001</c:v>
                </c:pt>
                <c:pt idx="1">
                  <c:v>0.60899999999999999</c:v>
                </c:pt>
                <c:pt idx="2">
                  <c:v>0.60399999999999998</c:v>
                </c:pt>
                <c:pt idx="3">
                  <c:v>0.58499999999999996</c:v>
                </c:pt>
                <c:pt idx="4">
                  <c:v>0.53400000000000003</c:v>
                </c:pt>
                <c:pt idx="5">
                  <c:v>0.55900000000000005</c:v>
                </c:pt>
                <c:pt idx="6">
                  <c:v>0.58199999999999996</c:v>
                </c:pt>
                <c:pt idx="7">
                  <c:v>0.48799999999999999</c:v>
                </c:pt>
                <c:pt idx="8">
                  <c:v>0.52600000000000002</c:v>
                </c:pt>
                <c:pt idx="9">
                  <c:v>0.61199999999999999</c:v>
                </c:pt>
                <c:pt idx="10">
                  <c:v>0.63300000000000001</c:v>
                </c:pt>
                <c:pt idx="11">
                  <c:v>0.59799999999999998</c:v>
                </c:pt>
                <c:pt idx="12">
                  <c:v>0.50900000000000001</c:v>
                </c:pt>
                <c:pt idx="13">
                  <c:v>0.34499999999999997</c:v>
                </c:pt>
                <c:pt idx="14">
                  <c:v>0.34300000000000003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FD9-4429-A896-E9348F0CD1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Britain</c:v>
                </c:pt>
              </c:strCache>
            </c:strRef>
          </c:tx>
          <c:spPr>
            <a:ln>
              <a:solidFill>
                <a:srgbClr val="00359E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FD9-4429-A896-E9348F0CD1BC}"/>
                </c:ext>
              </c:extLst>
            </c:dLbl>
            <c:dLbl>
              <c:idx val="14"/>
              <c:layout>
                <c:manualLayout>
                  <c:x val="0"/>
                  <c:y val="2.2400174968295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Sheet1!$C$2:$C$16</c:f>
              <c:numCache>
                <c:formatCode>0%</c:formatCode>
                <c:ptCount val="15"/>
                <c:pt idx="0">
                  <c:v>0.16800000000000001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0.15</c:v>
                </c:pt>
                <c:pt idx="4">
                  <c:v>0.157</c:v>
                </c:pt>
                <c:pt idx="5">
                  <c:v>0.153</c:v>
                </c:pt>
                <c:pt idx="6">
                  <c:v>0.13900000000000001</c:v>
                </c:pt>
                <c:pt idx="7">
                  <c:v>0.33100000000000002</c:v>
                </c:pt>
                <c:pt idx="8">
                  <c:v>0.19700000000000001</c:v>
                </c:pt>
                <c:pt idx="9">
                  <c:v>0.19500000000000001</c:v>
                </c:pt>
                <c:pt idx="10">
                  <c:v>0.21</c:v>
                </c:pt>
                <c:pt idx="11">
                  <c:v>0.22700000000000001</c:v>
                </c:pt>
                <c:pt idx="12">
                  <c:v>0.20399999999999999</c:v>
                </c:pt>
                <c:pt idx="13">
                  <c:v>0.32100000000000001</c:v>
                </c:pt>
                <c:pt idx="14">
                  <c:v>0.32100000000000001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2FD9-4429-A896-E9348F0CD1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Japan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2FD9-4429-A896-E9348F0CD1BC}"/>
                </c:ext>
              </c:extLst>
            </c:dLbl>
            <c:dLbl>
              <c:idx val="14"/>
              <c:layout>
                <c:manualLayout>
                  <c:x val="-1.1054357856433313E-16"/>
                  <c:y val="-1.600012497735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Sheet1!$D$2:$D$16</c:f>
              <c:numCache>
                <c:formatCode>0%</c:formatCode>
                <c:ptCount val="15"/>
                <c:pt idx="0">
                  <c:v>8.7999999999999995E-2</c:v>
                </c:pt>
                <c:pt idx="1">
                  <c:v>0.108</c:v>
                </c:pt>
                <c:pt idx="2">
                  <c:v>0.111</c:v>
                </c:pt>
                <c:pt idx="3">
                  <c:v>0.111</c:v>
                </c:pt>
                <c:pt idx="4">
                  <c:v>0.126</c:v>
                </c:pt>
                <c:pt idx="5">
                  <c:v>0.104</c:v>
                </c:pt>
                <c:pt idx="6">
                  <c:v>9.7000000000000003E-2</c:v>
                </c:pt>
                <c:pt idx="7">
                  <c:v>2.9000000000000001E-2</c:v>
                </c:pt>
                <c:pt idx="8">
                  <c:v>3.9E-2</c:v>
                </c:pt>
                <c:pt idx="9">
                  <c:v>2.3E-2</c:v>
                </c:pt>
                <c:pt idx="10">
                  <c:v>0.01</c:v>
                </c:pt>
                <c:pt idx="11">
                  <c:v>2.5000000000000001E-2</c:v>
                </c:pt>
                <c:pt idx="12">
                  <c:v>3.7999999999999999E-2</c:v>
                </c:pt>
                <c:pt idx="13">
                  <c:v>4.5999999999999999E-2</c:v>
                </c:pt>
                <c:pt idx="14">
                  <c:v>4.8000000000000001E-2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2FD9-4429-A896-E9348F0CD1B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France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2FD9-4429-A896-E9348F0CD1BC}"/>
                </c:ext>
              </c:extLst>
            </c:dLbl>
            <c:dLbl>
              <c:idx val="14"/>
              <c:layout>
                <c:manualLayout>
                  <c:x val="-1.1054357856433313E-16"/>
                  <c:y val="-3.2000249954708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Sheet1!$E$2:$E$16</c:f>
              <c:numCache>
                <c:formatCode>0%</c:formatCode>
                <c:ptCount val="15"/>
                <c:pt idx="0">
                  <c:v>4.2999999999999997E-2</c:v>
                </c:pt>
                <c:pt idx="1">
                  <c:v>4.8000000000000001E-2</c:v>
                </c:pt>
                <c:pt idx="2">
                  <c:v>3.5999999999999997E-2</c:v>
                </c:pt>
                <c:pt idx="3">
                  <c:v>4.1000000000000002E-2</c:v>
                </c:pt>
                <c:pt idx="4">
                  <c:v>4.2999999999999997E-2</c:v>
                </c:pt>
                <c:pt idx="5">
                  <c:v>4.2999999999999997E-2</c:v>
                </c:pt>
                <c:pt idx="6">
                  <c:v>2.9000000000000001E-2</c:v>
                </c:pt>
                <c:pt idx="7">
                  <c:v>7.1999999999999995E-2</c:v>
                </c:pt>
                <c:pt idx="8">
                  <c:v>2.5999999999999999E-2</c:v>
                </c:pt>
                <c:pt idx="9">
                  <c:v>1.7999999999999999E-2</c:v>
                </c:pt>
                <c:pt idx="10">
                  <c:v>1.4E-2</c:v>
                </c:pt>
                <c:pt idx="11">
                  <c:v>2.5999999999999999E-2</c:v>
                </c:pt>
                <c:pt idx="12">
                  <c:v>5.8999999999999997E-2</c:v>
                </c:pt>
                <c:pt idx="13">
                  <c:v>8.2000000000000003E-2</c:v>
                </c:pt>
                <c:pt idx="14">
                  <c:v>6.6000000000000003E-2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F-2FD9-4429-A896-E9348F0CD1B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Germany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2FD9-4429-A896-E9348F0CD1BC}"/>
                </c:ext>
              </c:extLst>
            </c:dLbl>
            <c:dLbl>
              <c:idx val="14"/>
              <c:layout>
                <c:manualLayout>
                  <c:x val="-5.9069355330080174E-3"/>
                  <c:y val="-2.1011913920641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Sheet1!$F$2:$F$16</c:f>
              <c:numCache>
                <c:formatCode>0%</c:formatCode>
                <c:ptCount val="15"/>
                <c:pt idx="0">
                  <c:v>3.5000000000000003E-2</c:v>
                </c:pt>
                <c:pt idx="1">
                  <c:v>4.8000000000000001E-2</c:v>
                </c:pt>
                <c:pt idx="2">
                  <c:v>5.8999999999999997E-2</c:v>
                </c:pt>
                <c:pt idx="3">
                  <c:v>4.5999999999999999E-2</c:v>
                </c:pt>
                <c:pt idx="4">
                  <c:v>6.5000000000000002E-2</c:v>
                </c:pt>
                <c:pt idx="5">
                  <c:v>6.2E-2</c:v>
                </c:pt>
                <c:pt idx="6">
                  <c:v>6.9000000000000006E-2</c:v>
                </c:pt>
                <c:pt idx="7">
                  <c:v>4.7E-2</c:v>
                </c:pt>
                <c:pt idx="8">
                  <c:v>0.14099999999999999</c:v>
                </c:pt>
                <c:pt idx="9">
                  <c:v>0.11899999999999999</c:v>
                </c:pt>
                <c:pt idx="10">
                  <c:v>6.6000000000000003E-2</c:v>
                </c:pt>
                <c:pt idx="11">
                  <c:v>0.10299999999999999</c:v>
                </c:pt>
                <c:pt idx="12">
                  <c:v>0.14399999999999999</c:v>
                </c:pt>
                <c:pt idx="13">
                  <c:v>0.16200000000000001</c:v>
                </c:pt>
                <c:pt idx="14">
                  <c:v>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E-2FD9-4429-A896-E9348F0CD1B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China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2FD9-4429-A896-E9348F0CD1BC}"/>
                </c:ext>
              </c:extLst>
            </c:dLbl>
            <c:dLbl>
              <c:idx val="14"/>
              <c:layout>
                <c:manualLayout>
                  <c:x val="-1.1054357856433313E-16"/>
                  <c:y val="3.2000249954708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Sheet1!$G$2:$G$16</c:f>
              <c:numCache>
                <c:formatCode>0%</c:formatCode>
                <c:ptCount val="15"/>
                <c:pt idx="0">
                  <c:v>0.03</c:v>
                </c:pt>
                <c:pt idx="1">
                  <c:v>5.0999999999999997E-2</c:v>
                </c:pt>
                <c:pt idx="2">
                  <c:v>3.9E-2</c:v>
                </c:pt>
                <c:pt idx="3">
                  <c:v>4.9000000000000002E-2</c:v>
                </c:pt>
                <c:pt idx="4">
                  <c:v>6.4000000000000001E-2</c:v>
                </c:pt>
                <c:pt idx="5">
                  <c:v>6.9000000000000006E-2</c:v>
                </c:pt>
                <c:pt idx="6">
                  <c:v>7.8E-2</c:v>
                </c:pt>
                <c:pt idx="7">
                  <c:v>2.1999999999999999E-2</c:v>
                </c:pt>
                <c:pt idx="8">
                  <c:v>2.9000000000000001E-2</c:v>
                </c:pt>
                <c:pt idx="9">
                  <c:v>1.7000000000000001E-2</c:v>
                </c:pt>
                <c:pt idx="10">
                  <c:v>2.5000000000000001E-2</c:v>
                </c:pt>
                <c:pt idx="11">
                  <c:v>1.2999999999999999E-2</c:v>
                </c:pt>
                <c:pt idx="12">
                  <c:v>2.7E-2</c:v>
                </c:pt>
                <c:pt idx="13">
                  <c:v>1.2E-2</c:v>
                </c:pt>
                <c:pt idx="14">
                  <c:v>2.4E-2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E-2FD9-4429-A896-E9348F0CD1B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Mexico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2FD9-4429-A896-E9348F0CD1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2FD9-4429-A896-E9348F0CD1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2FD9-4429-A896-E9348F0CD1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2FD9-4429-A896-E9348F0CD1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2FD9-4429-A896-E9348F0CD1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2FD9-4429-A896-E9348F0CD1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2FD9-4429-A896-E9348F0CD1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2FD9-4429-A896-E9348F0CD1B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2FD9-4429-A896-E9348F0CD1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2FD9-4429-A896-E9348F0CD1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2FD9-4429-A896-E9348F0CD1B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2FD9-4429-A896-E9348F0CD1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2FD9-4429-A896-E9348F0CD1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2FD9-4429-A896-E9348F0CD1BC}"/>
                </c:ext>
              </c:extLst>
            </c:dLbl>
            <c:dLbl>
              <c:idx val="14"/>
              <c:layout>
                <c:manualLayout>
                  <c:x val="-1.1054357856433313E-1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2FD9-4429-A896-E9348F0CD1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Sheet1!$H$2:$H$16</c:f>
              <c:numCache>
                <c:formatCode>0%</c:formatCode>
                <c:ptCount val="15"/>
                <c:pt idx="0">
                  <c:v>5.0000000000000001E-3</c:v>
                </c:pt>
                <c:pt idx="1">
                  <c:v>1.4E-2</c:v>
                </c:pt>
                <c:pt idx="2">
                  <c:v>1.0999999999999999E-2</c:v>
                </c:pt>
                <c:pt idx="3">
                  <c:v>1.7999999999999999E-2</c:v>
                </c:pt>
                <c:pt idx="4">
                  <c:v>1.0999999999999999E-2</c:v>
                </c:pt>
                <c:pt idx="5">
                  <c:v>0.01</c:v>
                </c:pt>
                <c:pt idx="6">
                  <c:v>7.0000000000000001E-3</c:v>
                </c:pt>
                <c:pt idx="7">
                  <c:v>0.01</c:v>
                </c:pt>
                <c:pt idx="8">
                  <c:v>2.5000000000000001E-2</c:v>
                </c:pt>
                <c:pt idx="9">
                  <c:v>5.0000000000000001E-3</c:v>
                </c:pt>
                <c:pt idx="10">
                  <c:v>7.0000000000000001E-3</c:v>
                </c:pt>
                <c:pt idx="11">
                  <c:v>8.0000000000000002E-3</c:v>
                </c:pt>
                <c:pt idx="12">
                  <c:v>1.9E-2</c:v>
                </c:pt>
                <c:pt idx="13">
                  <c:v>3.2000000000000001E-2</c:v>
                </c:pt>
                <c:pt idx="14">
                  <c:v>2.7E-2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E-2FD9-4429-A896-E9348F0CD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238272"/>
        <c:axId val="209301504"/>
      </c:lineChart>
      <c:catAx>
        <c:axId val="2092382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209301504"/>
        <c:crosses val="autoZero"/>
        <c:auto val="1"/>
        <c:lblAlgn val="ctr"/>
        <c:lblOffset val="100"/>
        <c:noMultiLvlLbl val="0"/>
      </c:catAx>
      <c:valAx>
        <c:axId val="20930150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2092382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0696938724005654"/>
          <c:y val="0.8719026441139307"/>
          <c:w val="0.83004046260132425"/>
          <c:h val="0.10808195457599545"/>
        </c:manualLayout>
      </c:layout>
      <c:overlay val="0"/>
      <c:txPr>
        <a:bodyPr/>
        <a:lstStyle/>
        <a:p>
          <a:pPr>
            <a:defRPr sz="10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88118312133953E-2"/>
          <c:y val="7.796461740359395E-2"/>
          <c:w val="0.92560202898478761"/>
          <c:h val="0.701920048455483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The US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34-4DF8-B55F-1D889463C1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34-4DF8-B55F-1D889463C1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34-4DF8-B55F-1D889463C1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34-4DF8-B55F-1D889463C1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34-4DF8-B55F-1D889463C1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34-4DF8-B55F-1D889463C1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534-4DF8-B55F-1D889463C1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34-4DF8-B55F-1D889463C1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34-4DF8-B55F-1D889463C1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34-4DF8-B55F-1D889463C1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34-4DF8-B55F-1D889463C1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34-4DF8-B55F-1D889463C19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534-4DF8-B55F-1D889463C1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534-4DF8-B55F-1D889463C19C}"/>
                </c:ext>
              </c:extLst>
            </c:dLbl>
            <c:dLbl>
              <c:idx val="14"/>
              <c:layout>
                <c:manualLayout>
                  <c:x val="-1.0742450818294441E-16"/>
                  <c:y val="-1.6552668215617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7534-4DF8-B55F-1D889463C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Sheet1!$B$2:$B$16</c:f>
              <c:numCache>
                <c:formatCode>0%</c:formatCode>
                <c:ptCount val="15"/>
                <c:pt idx="0">
                  <c:v>0.26400000000000001</c:v>
                </c:pt>
                <c:pt idx="1">
                  <c:v>0.23499999999999999</c:v>
                </c:pt>
                <c:pt idx="2">
                  <c:v>0.24099999999999999</c:v>
                </c:pt>
                <c:pt idx="3">
                  <c:v>0.435</c:v>
                </c:pt>
                <c:pt idx="4">
                  <c:v>0.42299999999999999</c:v>
                </c:pt>
                <c:pt idx="5">
                  <c:v>0.504</c:v>
                </c:pt>
                <c:pt idx="6">
                  <c:v>0.53100000000000003</c:v>
                </c:pt>
                <c:pt idx="7">
                  <c:v>0.48799999999999999</c:v>
                </c:pt>
                <c:pt idx="8">
                  <c:v>0.27200000000000002</c:v>
                </c:pt>
                <c:pt idx="9">
                  <c:v>0.29499999999999998</c:v>
                </c:pt>
                <c:pt idx="10">
                  <c:v>0.317</c:v>
                </c:pt>
                <c:pt idx="11">
                  <c:v>0.255</c:v>
                </c:pt>
                <c:pt idx="12">
                  <c:v>0.159</c:v>
                </c:pt>
                <c:pt idx="13">
                  <c:v>0.14399999999999999</c:v>
                </c:pt>
                <c:pt idx="14">
                  <c:v>0.186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7534-4DF8-B55F-1D889463C1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Britain</c:v>
                </c:pt>
              </c:strCache>
            </c:strRef>
          </c:tx>
          <c:spPr>
            <a:ln>
              <a:solidFill>
                <a:srgbClr val="00359E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534-4DF8-B55F-1D889463C1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534-4DF8-B55F-1D889463C1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534-4DF8-B55F-1D889463C1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534-4DF8-B55F-1D889463C1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534-4DF8-B55F-1D889463C1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534-4DF8-B55F-1D889463C1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534-4DF8-B55F-1D889463C1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534-4DF8-B55F-1D889463C1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534-4DF8-B55F-1D889463C1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534-4DF8-B55F-1D889463C1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534-4DF8-B55F-1D889463C1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534-4DF8-B55F-1D889463C19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534-4DF8-B55F-1D889463C1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534-4DF8-B55F-1D889463C19C}"/>
                </c:ext>
              </c:extLst>
            </c:dLbl>
            <c:dLbl>
              <c:idx val="14"/>
              <c:layout>
                <c:manualLayout>
                  <c:x val="-1.0742450818294441E-16"/>
                  <c:y val="-2.83793356298568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7534-4DF8-B55F-1D889463C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Sheet1!$C$2:$C$16</c:f>
              <c:numCache>
                <c:formatCode>0%</c:formatCode>
                <c:ptCount val="15"/>
                <c:pt idx="0">
                  <c:v>0.42699999999999999</c:v>
                </c:pt>
                <c:pt idx="1">
                  <c:v>0.39500000000000002</c:v>
                </c:pt>
                <c:pt idx="2">
                  <c:v>0.40400000000000003</c:v>
                </c:pt>
                <c:pt idx="3">
                  <c:v>0.34300000000000003</c:v>
                </c:pt>
                <c:pt idx="4">
                  <c:v>0.35099999999999998</c:v>
                </c:pt>
                <c:pt idx="5">
                  <c:v>0.26800000000000002</c:v>
                </c:pt>
                <c:pt idx="6">
                  <c:v>0.28499999999999998</c:v>
                </c:pt>
                <c:pt idx="7">
                  <c:v>0.33100000000000002</c:v>
                </c:pt>
                <c:pt idx="8">
                  <c:v>0.441</c:v>
                </c:pt>
                <c:pt idx="9">
                  <c:v>0.505</c:v>
                </c:pt>
                <c:pt idx="10">
                  <c:v>0.48899999999999999</c:v>
                </c:pt>
                <c:pt idx="11">
                  <c:v>0.502</c:v>
                </c:pt>
                <c:pt idx="12">
                  <c:v>0.442</c:v>
                </c:pt>
                <c:pt idx="13">
                  <c:v>0.44700000000000001</c:v>
                </c:pt>
                <c:pt idx="14">
                  <c:v>0.41299999999999998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7534-4DF8-B55F-1D889463C1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Japan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534-4DF8-B55F-1D889463C1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534-4DF8-B55F-1D889463C1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534-4DF8-B55F-1D889463C1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534-4DF8-B55F-1D889463C1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534-4DF8-B55F-1D889463C1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534-4DF8-B55F-1D889463C1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534-4DF8-B55F-1D889463C1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7534-4DF8-B55F-1D889463C1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7534-4DF8-B55F-1D889463C1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7534-4DF8-B55F-1D889463C1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7534-4DF8-B55F-1D889463C1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7534-4DF8-B55F-1D889463C19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7534-4DF8-B55F-1D889463C1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7534-4DF8-B55F-1D889463C19C}"/>
                </c:ext>
              </c:extLst>
            </c:dLbl>
            <c:dLbl>
              <c:idx val="14"/>
              <c:layout>
                <c:manualLayout>
                  <c:x val="-1.1852743520601053E-2"/>
                  <c:y val="-4.0366652077964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7534-4DF8-B55F-1D889463C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Sheet1!$D$2:$D$16</c:f>
              <c:numCache>
                <c:formatCode>0%</c:formatCode>
                <c:ptCount val="15"/>
                <c:pt idx="0">
                  <c:v>2.9000000000000001E-2</c:v>
                </c:pt>
                <c:pt idx="1">
                  <c:v>0.04</c:v>
                </c:pt>
                <c:pt idx="2">
                  <c:v>3.9E-2</c:v>
                </c:pt>
                <c:pt idx="3">
                  <c:v>2.1999999999999999E-2</c:v>
                </c:pt>
                <c:pt idx="4">
                  <c:v>2.3E-2</c:v>
                </c:pt>
                <c:pt idx="5">
                  <c:v>1.6E-2</c:v>
                </c:pt>
                <c:pt idx="6">
                  <c:v>4.3999999999999997E-2</c:v>
                </c:pt>
                <c:pt idx="7">
                  <c:v>2.9000000000000001E-2</c:v>
                </c:pt>
                <c:pt idx="8">
                  <c:v>2.5999999999999999E-2</c:v>
                </c:pt>
                <c:pt idx="9">
                  <c:v>1.7999999999999999E-2</c:v>
                </c:pt>
                <c:pt idx="10">
                  <c:v>1.2E-2</c:v>
                </c:pt>
                <c:pt idx="11">
                  <c:v>1.2E-2</c:v>
                </c:pt>
                <c:pt idx="12">
                  <c:v>3.4000000000000002E-2</c:v>
                </c:pt>
                <c:pt idx="13">
                  <c:v>2.1000000000000001E-2</c:v>
                </c:pt>
                <c:pt idx="14">
                  <c:v>2.4E-2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7534-4DF8-B55F-1D889463C19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France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7534-4DF8-B55F-1D889463C1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7534-4DF8-B55F-1D889463C1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7534-4DF8-B55F-1D889463C1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7534-4DF8-B55F-1D889463C1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7534-4DF8-B55F-1D889463C1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7534-4DF8-B55F-1D889463C1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7534-4DF8-B55F-1D889463C1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7534-4DF8-B55F-1D889463C1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7534-4DF8-B55F-1D889463C1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7534-4DF8-B55F-1D889463C1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7534-4DF8-B55F-1D889463C1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7534-4DF8-B55F-1D889463C19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7534-4DF8-B55F-1D889463C1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7534-4DF8-B55F-1D889463C19C}"/>
                </c:ext>
              </c:extLst>
            </c:dLbl>
            <c:dLbl>
              <c:idx val="14"/>
              <c:layout>
                <c:manualLayout>
                  <c:x val="-1.0742450818294441E-16"/>
                  <c:y val="2.4325144825591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7534-4DF8-B55F-1D889463C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Sheet1!$E$2:$E$16</c:f>
              <c:numCache>
                <c:formatCode>0%</c:formatCode>
                <c:ptCount val="15"/>
                <c:pt idx="0">
                  <c:v>0.151</c:v>
                </c:pt>
                <c:pt idx="1">
                  <c:v>0.182</c:v>
                </c:pt>
                <c:pt idx="2">
                  <c:v>0.18</c:v>
                </c:pt>
                <c:pt idx="3">
                  <c:v>0.14099999999999999</c:v>
                </c:pt>
                <c:pt idx="4">
                  <c:v>0.14099999999999999</c:v>
                </c:pt>
                <c:pt idx="5">
                  <c:v>0.14199999999999999</c:v>
                </c:pt>
                <c:pt idx="6">
                  <c:v>0.08</c:v>
                </c:pt>
                <c:pt idx="7">
                  <c:v>7.1999999999999995E-2</c:v>
                </c:pt>
                <c:pt idx="8">
                  <c:v>8.5000000000000006E-2</c:v>
                </c:pt>
                <c:pt idx="9">
                  <c:v>6.3E-2</c:v>
                </c:pt>
                <c:pt idx="10">
                  <c:v>4.7E-2</c:v>
                </c:pt>
                <c:pt idx="11">
                  <c:v>8.3000000000000004E-2</c:v>
                </c:pt>
                <c:pt idx="12">
                  <c:v>0.109</c:v>
                </c:pt>
                <c:pt idx="13">
                  <c:v>0.17199999999999999</c:v>
                </c:pt>
                <c:pt idx="14">
                  <c:v>0.14899999999999999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7534-4DF8-B55F-1D889463C19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Germany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7534-4DF8-B55F-1D889463C1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7534-4DF8-B55F-1D889463C1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7534-4DF8-B55F-1D889463C1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7534-4DF8-B55F-1D889463C1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7534-4DF8-B55F-1D889463C1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7534-4DF8-B55F-1D889463C1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7534-4DF8-B55F-1D889463C1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7534-4DF8-B55F-1D889463C1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7534-4DF8-B55F-1D889463C1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7534-4DF8-B55F-1D889463C1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7534-4DF8-B55F-1D889463C1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7534-4DF8-B55F-1D889463C19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7534-4DF8-B55F-1D889463C1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7534-4DF8-B55F-1D889463C19C}"/>
                </c:ext>
              </c:extLst>
            </c:dLbl>
            <c:dLbl>
              <c:idx val="14"/>
              <c:layout>
                <c:manualLayout>
                  <c:x val="-1.0742450818294441E-16"/>
                  <c:y val="-3.2433526434122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7534-4DF8-B55F-1D889463C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Sheet1!$F$2:$F$16</c:f>
              <c:numCache>
                <c:formatCode>0%</c:formatCode>
                <c:ptCount val="15"/>
                <c:pt idx="0">
                  <c:v>7.6999999999999999E-2</c:v>
                </c:pt>
                <c:pt idx="1">
                  <c:v>9.0999999999999998E-2</c:v>
                </c:pt>
                <c:pt idx="2">
                  <c:v>9.6000000000000002E-2</c:v>
                </c:pt>
                <c:pt idx="3">
                  <c:v>4.8000000000000001E-2</c:v>
                </c:pt>
                <c:pt idx="4">
                  <c:v>0.05</c:v>
                </c:pt>
                <c:pt idx="5">
                  <c:v>4.3999999999999997E-2</c:v>
                </c:pt>
                <c:pt idx="6">
                  <c:v>4.5999999999999999E-2</c:v>
                </c:pt>
                <c:pt idx="7">
                  <c:v>4.7E-2</c:v>
                </c:pt>
                <c:pt idx="8">
                  <c:v>0.14199999999999999</c:v>
                </c:pt>
                <c:pt idx="9">
                  <c:v>0.10199999999999999</c:v>
                </c:pt>
                <c:pt idx="10">
                  <c:v>9.1999999999999998E-2</c:v>
                </c:pt>
                <c:pt idx="11">
                  <c:v>0.14599999999999999</c:v>
                </c:pt>
                <c:pt idx="12">
                  <c:v>0.249</c:v>
                </c:pt>
                <c:pt idx="13">
                  <c:v>0.20799999999999999</c:v>
                </c:pt>
                <c:pt idx="14">
                  <c:v>0.221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B-7534-4DF8-B55F-1D889463C19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China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Sheet1!$G$2:$G$16</c:f>
              <c:numCache>
                <c:formatCode>0%</c:formatCode>
                <c:ptCount val="15"/>
                <c:pt idx="0">
                  <c:v>1.4999999999999999E-2</c:v>
                </c:pt>
                <c:pt idx="1">
                  <c:v>2.5999999999999999E-2</c:v>
                </c:pt>
                <c:pt idx="2">
                  <c:v>1.7999999999999999E-2</c:v>
                </c:pt>
                <c:pt idx="3">
                  <c:v>7.0000000000000001E-3</c:v>
                </c:pt>
                <c:pt idx="4">
                  <c:v>7.0000000000000001E-3</c:v>
                </c:pt>
                <c:pt idx="5">
                  <c:v>1.7999999999999999E-2</c:v>
                </c:pt>
                <c:pt idx="6">
                  <c:v>8.9999999999999993E-3</c:v>
                </c:pt>
                <c:pt idx="7">
                  <c:v>2.1999999999999999E-2</c:v>
                </c:pt>
                <c:pt idx="8">
                  <c:v>0.01</c:v>
                </c:pt>
                <c:pt idx="9">
                  <c:v>8.9999999999999993E-3</c:v>
                </c:pt>
                <c:pt idx="10">
                  <c:v>4.0000000000000001E-3</c:v>
                </c:pt>
                <c:pt idx="11">
                  <c:v>1E-3</c:v>
                </c:pt>
                <c:pt idx="12">
                  <c:v>3.0000000000000001E-3</c:v>
                </c:pt>
                <c:pt idx="13">
                  <c:v>3.0000000000000001E-3</c:v>
                </c:pt>
                <c:pt idx="14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C-7534-4DF8-B55F-1D889463C19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Mexico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7534-4DF8-B55F-1D889463C1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7534-4DF8-B55F-1D889463C1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7534-4DF8-B55F-1D889463C1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7534-4DF8-B55F-1D889463C1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7534-4DF8-B55F-1D889463C1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7534-4DF8-B55F-1D889463C1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7534-4DF8-B55F-1D889463C1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7534-4DF8-B55F-1D889463C1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7534-4DF8-B55F-1D889463C19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7534-4DF8-B55F-1D889463C19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7534-4DF8-B55F-1D889463C19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7534-4DF8-B55F-1D889463C19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7534-4DF8-B55F-1D889463C19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7534-4DF8-B55F-1D889463C19C}"/>
                </c:ext>
              </c:extLst>
            </c:dLbl>
            <c:dLbl>
              <c:idx val="14"/>
              <c:layout>
                <c:manualLayout>
                  <c:x val="-8.9229503616911465E-3"/>
                  <c:y val="-4.30446526021360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7534-4DF8-B55F-1D889463C1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</c:f>
              <c:numCache>
                <c:formatCode>General</c:formatCode>
                <c:ptCount val="15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</c:numCache>
            </c:numRef>
          </c:cat>
          <c:val>
            <c:numRef>
              <c:f>Sheet1!$H$2:$H$16</c:f>
              <c:numCache>
                <c:formatCode>0%</c:formatCode>
                <c:ptCount val="15"/>
                <c:pt idx="0">
                  <c:v>3.6999999999999998E-2</c:v>
                </c:pt>
                <c:pt idx="1">
                  <c:v>3.1E-2</c:v>
                </c:pt>
                <c:pt idx="2">
                  <c:v>2.1999999999999999E-2</c:v>
                </c:pt>
                <c:pt idx="3">
                  <c:v>5.0000000000000001E-3</c:v>
                </c:pt>
                <c:pt idx="4">
                  <c:v>6.0000000000000001E-3</c:v>
                </c:pt>
                <c:pt idx="5">
                  <c:v>8.9999999999999993E-3</c:v>
                </c:pt>
                <c:pt idx="6">
                  <c:v>4.0000000000000001E-3</c:v>
                </c:pt>
                <c:pt idx="7">
                  <c:v>0.01</c:v>
                </c:pt>
                <c:pt idx="8">
                  <c:v>1.2999999999999999E-2</c:v>
                </c:pt>
                <c:pt idx="9">
                  <c:v>5.0000000000000001E-3</c:v>
                </c:pt>
                <c:pt idx="10">
                  <c:v>6.0000000000000001E-3</c:v>
                </c:pt>
                <c:pt idx="11">
                  <c:v>1E-3</c:v>
                </c:pt>
                <c:pt idx="12">
                  <c:v>4.0000000000000001E-3</c:v>
                </c:pt>
                <c:pt idx="13">
                  <c:v>6.0000000000000001E-3</c:v>
                </c:pt>
                <c:pt idx="14">
                  <c:v>6.0000000000000001E-3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C-7534-4DF8-B55F-1D889463C1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947648"/>
        <c:axId val="207949184"/>
      </c:lineChart>
      <c:catAx>
        <c:axId val="20794764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207949184"/>
        <c:crosses val="autoZero"/>
        <c:auto val="1"/>
        <c:lblAlgn val="ctr"/>
        <c:lblOffset val="100"/>
        <c:noMultiLvlLbl val="0"/>
      </c:catAx>
      <c:valAx>
        <c:axId val="207949184"/>
        <c:scaling>
          <c:orientation val="minMax"/>
          <c:max val="0.70000000000000007"/>
        </c:scaling>
        <c:delete val="0"/>
        <c:axPos val="l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2">
                    <a:lumMod val="75000"/>
                  </a:schemeClr>
                </a:solidFill>
              </a:defRPr>
            </a:pPr>
            <a:endParaRPr lang="en-US"/>
          </a:p>
        </c:txPr>
        <c:crossAx val="20794764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0696938724005654"/>
          <c:y val="0.8719026441139307"/>
          <c:w val="0.77324071269937811"/>
          <c:h val="0.1265293796353846"/>
        </c:manualLayout>
      </c:layout>
      <c:overlay val="0"/>
      <c:txPr>
        <a:bodyPr/>
        <a:lstStyle/>
        <a:p>
          <a:pPr>
            <a:defRPr sz="1000">
              <a:solidFill>
                <a:schemeClr val="tx2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5CDF5-C403-4F6A-A7C6-365290D4480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0892E-FF1A-4B47-B81D-8636EFA54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24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3" tIns="46580" rIns="93163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3" tIns="46580" rIns="93163" bIns="46580" rtlCol="0"/>
          <a:lstStyle>
            <a:lvl1pPr algn="r">
              <a:defRPr sz="1200"/>
            </a:lvl1pPr>
          </a:lstStyle>
          <a:p>
            <a:fld id="{16F5AA34-5ACA-4F28-A7DC-CB427ACA7E2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0" rIns="93163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3" tIns="46580" rIns="93163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3" tIns="46580" rIns="93163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3" tIns="46580" rIns="93163" bIns="46580" rtlCol="0" anchor="b"/>
          <a:lstStyle>
            <a:lvl1pPr algn="r">
              <a:defRPr sz="1200"/>
            </a:lvl1pPr>
          </a:lstStyle>
          <a:p>
            <a:fld id="{45B1E4DB-C97D-4D08-8F74-2F6320536F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2D31C-A320-4448-A84C-434C7666E9D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405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4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1E4DB-C97D-4D08-8F74-2F6320536F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7920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6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https://www.istockphoto.com/ca/photo/imbalance-gm157680951-14430218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1E4DB-C97D-4D08-8F74-2F6320536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22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17920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3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1E4DB-C97D-4D08-8F74-2F6320536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69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1E4DB-C97D-4D08-8F74-2F6320536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36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540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4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tif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3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770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0"/>
            <a:ext cx="5486400" cy="291703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FD69-B1A1-406F-AA77-493BB3B0A89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071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947C-4D57-4357-A03A-B4233535B70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261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5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030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03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53260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0"/>
            <a:ext cx="5181600" cy="628650"/>
          </a:xfrm>
        </p:spPr>
        <p:txBody>
          <a:bodyPr anchor="ctr"/>
          <a:lstStyle>
            <a:lvl2pPr marL="0" indent="0" algn="l">
              <a:buNone/>
              <a:defRPr>
                <a:solidFill>
                  <a:schemeClr val="tx2">
                    <a:lumMod val="75000"/>
                  </a:schemeClr>
                </a:solidFill>
              </a:defRPr>
            </a:lvl2pPr>
          </a:lstStyle>
          <a:p>
            <a:pPr lvl="1"/>
            <a:r>
              <a:rPr lang="fr-CA" dirty="0"/>
              <a:t>Slide </a:t>
            </a:r>
            <a:r>
              <a:rPr lang="fr-CA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609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92077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696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5638799" cy="62865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5083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358B-69AA-48DB-BD3E-F016F40E33B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141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8A28-BD04-40AC-A9DE-C9F6D609FB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51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30A4-642F-4CEC-BFE0-00041A278C3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442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E635C0C-B70D-4760-B81F-26C80A7E5292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2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80A6-F48B-4E8E-A35A-2B2119E9247E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773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628650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8651"/>
            <a:ext cx="5111750" cy="39659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A94F-6292-4E82-8AEB-FE2F6014398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95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6"/>
            <a:ext cx="5486400" cy="291703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FD69-B1A1-406F-AA77-493BB3B0A89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23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947C-4D57-4357-A03A-B4233535B70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8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064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81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284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89440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0"/>
            <a:ext cx="5181600" cy="628650"/>
          </a:xfrm>
        </p:spPr>
        <p:txBody>
          <a:bodyPr anchor="ctr"/>
          <a:lstStyle>
            <a:lvl2pPr marL="0" indent="0" algn="l">
              <a:buNone/>
              <a:defRPr>
                <a:solidFill>
                  <a:schemeClr val="tx2">
                    <a:lumMod val="75000"/>
                  </a:schemeClr>
                </a:solidFill>
              </a:defRPr>
            </a:lvl2pPr>
          </a:lstStyle>
          <a:p>
            <a:pPr lvl="1"/>
            <a:r>
              <a:rPr lang="fr-CA" dirty="0"/>
              <a:t>Slide </a:t>
            </a:r>
            <a:r>
              <a:rPr lang="fr-CA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588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EC83-475E-4415-B331-8B3A1FB8C5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41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65A2-B223-4C4A-98C0-B923D08DDB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89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85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72C4-BE67-4783-B2BB-51531FADBA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624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8B27B-92C1-46A2-88B5-2176F0EF89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001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19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6"/>
            <a:ext cx="4041775" cy="4798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19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8A04-3C52-4B29-87E2-85B0595227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98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4C02-04AD-408F-9E47-DD07BD179C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582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F60B-FB2B-4FB4-B57F-A4A1062CBB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98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90"/>
            <a:ext cx="3008313" cy="8715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30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57142" indent="0">
              <a:buNone/>
              <a:defRPr sz="1200"/>
            </a:lvl2pPr>
            <a:lvl3pPr marL="914286" indent="0">
              <a:buNone/>
              <a:defRPr sz="1000"/>
            </a:lvl3pPr>
            <a:lvl4pPr marL="1371429" indent="0">
              <a:buNone/>
              <a:defRPr sz="900"/>
            </a:lvl4pPr>
            <a:lvl5pPr marL="1828572" indent="0">
              <a:buNone/>
              <a:defRPr sz="900"/>
            </a:lvl5pPr>
            <a:lvl6pPr marL="2285714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E559-B741-45A8-B96A-B329713147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45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0"/>
            <a:ext cx="5181600" cy="628650"/>
          </a:xfrm>
        </p:spPr>
        <p:txBody>
          <a:bodyPr anchor="ctr"/>
          <a:lstStyle>
            <a:lvl2pPr marL="0" indent="0" algn="l">
              <a:buNone/>
              <a:defRPr>
                <a:solidFill>
                  <a:schemeClr val="tx2">
                    <a:lumMod val="75000"/>
                  </a:schemeClr>
                </a:solidFill>
              </a:defRPr>
            </a:lvl2pPr>
          </a:lstStyle>
          <a:p>
            <a:pPr lvl="1"/>
            <a:r>
              <a:rPr lang="fr-CA" dirty="0"/>
              <a:t>Slide </a:t>
            </a:r>
            <a:r>
              <a:rPr lang="fr-CA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43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900"/>
            </a:lvl2pPr>
            <a:lvl3pPr marL="914286" indent="0">
              <a:buNone/>
              <a:defRPr sz="2400"/>
            </a:lvl3pPr>
            <a:lvl4pPr marL="1371429" indent="0">
              <a:buNone/>
              <a:defRPr sz="1900"/>
            </a:lvl4pPr>
            <a:lvl5pPr marL="1828572" indent="0">
              <a:buNone/>
              <a:defRPr sz="1900"/>
            </a:lvl5pPr>
            <a:lvl6pPr marL="2285714" indent="0">
              <a:buNone/>
              <a:defRPr sz="1900"/>
            </a:lvl6pPr>
            <a:lvl7pPr marL="2742857" indent="0">
              <a:buNone/>
              <a:defRPr sz="1900"/>
            </a:lvl7pPr>
            <a:lvl8pPr marL="3200000" indent="0">
              <a:buNone/>
              <a:defRPr sz="1900"/>
            </a:lvl8pPr>
            <a:lvl9pPr marL="3657143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57142" indent="0">
              <a:buNone/>
              <a:defRPr sz="1200"/>
            </a:lvl2pPr>
            <a:lvl3pPr marL="914286" indent="0">
              <a:buNone/>
              <a:defRPr sz="1000"/>
            </a:lvl3pPr>
            <a:lvl4pPr marL="1371429" indent="0">
              <a:buNone/>
              <a:defRPr sz="900"/>
            </a:lvl4pPr>
            <a:lvl5pPr marL="1828572" indent="0">
              <a:buNone/>
              <a:defRPr sz="900"/>
            </a:lvl5pPr>
            <a:lvl6pPr marL="2285714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659D-618A-4CF2-80EA-D865C16296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815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9A17-748E-4F80-8740-C5550D2C8F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32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18A2-2681-418A-95F8-2A1B56FCE8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8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8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69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5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94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19100" y="142875"/>
            <a:ext cx="577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Title</a:t>
            </a:r>
            <a:r>
              <a:rPr lang="fr-CA" dirty="0"/>
              <a:t> of slide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0498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4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15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80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38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16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64447-64F4-4628-8EC2-A152E3F9B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27481-3EA6-4B96-B6F3-F698E48D0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0B666-532B-4D7D-8A74-D192C01F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FD01-DCA3-48A9-8ACE-1D92C7EE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A40F-022A-413A-A115-509D49B4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66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BE48-0C00-4586-A4C7-E09B762D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9A79E-CCDC-4A72-A507-72851F495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B8FDB-3A14-45C9-8859-91ADC7FC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5525-B747-455B-B9FB-ACF8CC1C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59EBF-3995-4477-972C-BA42ACD1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57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720-1589-4CF3-B219-AE97DB8A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19C03-4288-4A86-8054-40FA3FF9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FB266-7AF1-4A59-A31C-5FCA1516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C1D1-B616-4FE4-9358-BC2C2436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6875-0C69-4511-A77E-637BAA3C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44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7E76-8DF1-4954-835D-196AAF36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913B-1A7A-40C1-9B0B-E9263FDDA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CEEAA-A406-4CB2-A02A-3564C3C56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9218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1BC8A-C521-4F71-863C-1DEA155E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F1D5F-6EA4-4C6C-B47A-5848488A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39A4B-8FDB-4177-B69A-FB3BCC9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64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3FFC-80BB-4A6D-8917-089FFAE8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244D4-42C3-4BC7-B445-6CA2EF7D1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9F4C0-2F4F-4178-A89A-C87920409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F6E54-4AC1-4265-9655-3A1F4DA88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90BCD-004E-46C5-9D4E-D3FB13A40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448F1-AC64-468B-A161-0A43826C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C57DC-EED3-4AAC-8C48-6AF22439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FE6D1-77B2-49D6-93F5-78A03B2E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4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38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D28A-EBE6-4DF5-9BE1-9132A203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8DB07-5575-4775-BC64-53D22EC94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0A48C-3273-43A5-8E40-5B0D285F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447C7-5D72-4FD5-AEA6-CD994562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42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D38ED-0BDC-4D81-9A25-ADE10E5E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AA1AB-3580-499C-B713-81CB298A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3364E-6E22-4393-8B2B-A5FA85BD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63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3364E-6E22-4393-8B2B-A5FA85BD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13EA2-3E6F-4C2E-A9BE-856B90F06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13"/>
          <a:stretch/>
        </p:blipFill>
        <p:spPr>
          <a:xfrm>
            <a:off x="4834392" y="4646961"/>
            <a:ext cx="515044" cy="4253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0613B2-169F-4D80-AB9D-2B046FDCE0A7}"/>
              </a:ext>
            </a:extLst>
          </p:cNvPr>
          <p:cNvSpPr txBox="1">
            <a:spLocks/>
          </p:cNvSpPr>
          <p:nvPr userDrawn="1"/>
        </p:nvSpPr>
        <p:spPr>
          <a:xfrm>
            <a:off x="5236648" y="4688763"/>
            <a:ext cx="2647720" cy="341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800" b="1" dirty="0">
                <a:solidFill>
                  <a:srgbClr val="DE252C"/>
                </a:solidFill>
                <a:latin typeface="Franklin Gothic Medium Cond" panose="020B0606030402020204" pitchFamily="34" charset="0"/>
                <a:cs typeface="Consolas" panose="020B0609020204030204" pitchFamily="49" charset="0"/>
              </a:rPr>
              <a:t>NANOS #ELXN43</a:t>
            </a:r>
          </a:p>
        </p:txBody>
      </p:sp>
      <p:pic>
        <p:nvPicPr>
          <p:cNvPr id="7" name="Picture 4" descr="https://evolocity.ca/wp-content/uploads/2014/12/logo-globe-and-mail.png">
            <a:extLst>
              <a:ext uri="{FF2B5EF4-FFF2-40B4-BE49-F238E27FC236}">
                <a16:creationId xmlns:a16="http://schemas.microsoft.com/office/drawing/2014/main" id="{39B78A02-8354-495D-89CD-8BF7EF502A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0" b="34481"/>
          <a:stretch/>
        </p:blipFill>
        <p:spPr bwMode="auto">
          <a:xfrm>
            <a:off x="1656037" y="4650405"/>
            <a:ext cx="2923919" cy="4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7D8334-AFA2-4621-8A02-A886CF8BDE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9" y="4595167"/>
            <a:ext cx="1064779" cy="4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57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2A17-2FFE-443D-A1D2-C05EA0CB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DB840-568C-47F8-8079-A06BC2B36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E7E42-13A5-4AD9-A00E-C61B13B9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8205C-3D16-422B-A8F6-1B6834B6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4B10D-DB3F-49F4-B127-C198A13F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01250-89BB-4F44-AA77-070AEF72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01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DF0A-0612-4B51-98ED-FCF3D025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F5627-C031-4179-AE2F-AF5C695EF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2FF99-BF7A-4CB8-9F52-CDC7367F2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03AC9-78A6-4E0B-B1E5-A17FDDF6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1E6AA-0726-4B62-9A80-2F78744E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F18E4-E63B-4D20-98AA-C8F7D399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13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B930-8264-465A-8D43-1F4121D3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47F2A-E4C2-4FC7-92EB-DC209ED94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F60C0-BD6F-4415-B25F-08FFD647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E9176-90AF-4DDC-847B-5989AD3A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BDA56-6178-46B4-B5E8-FF87D111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95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E2427-D89F-4F61-98FC-D2FE7F698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8143E-834F-4ED5-A9D0-B167E727A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7626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42582-CBBA-4631-8082-7BA60890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E51A6-1124-42A0-AA6E-4CDB72E0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93AA6-116C-4A07-8AE1-6DD7529B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00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786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5638799" cy="62865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66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358B-69AA-48DB-BD3E-F016F40E33B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4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/>
              <a:t> </a:t>
            </a:r>
            <a:r>
              <a:rPr lang="en-US" sz="70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2194441"/>
            <a:ext cx="623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Insert Picture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2059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8A28-BD04-40AC-A9DE-C9F6D609FB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67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30A4-642F-4CEC-BFE0-00041A278C3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77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E635C0C-B70D-4760-B81F-26C80A7E5292}" type="slidenum">
              <a:rPr lang="en-CA" smtClean="0">
                <a:solidFill>
                  <a:prstClr val="white">
                    <a:lumMod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10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80A6-F48B-4E8E-A35A-2B2119E9247E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12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628650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8651"/>
            <a:ext cx="5111750" cy="39659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A94F-6292-4E82-8AEB-FE2F6014398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05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6"/>
            <a:ext cx="5486400" cy="291703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FD69-B1A1-406F-AA77-493BB3B0A89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96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947C-4D57-4357-A03A-B4233535B70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22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white">
                    <a:lumMod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46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25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>
                <a:solidFill>
                  <a:prstClr val="white">
                    <a:lumMod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7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73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0876" y="4767264"/>
            <a:ext cx="595992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  <a:latin typeface="Arial" pitchFamily="34" charset="0"/>
                <a:cs typeface="Arial" pitchFamily="34" charset="0"/>
              </a:rPr>
              <a:t>Source: Nanos Research, RDD dual frame hybrid  telephone and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0"/>
            <a:ext cx="5181600" cy="628650"/>
          </a:xfrm>
        </p:spPr>
        <p:txBody>
          <a:bodyPr anchor="ctr"/>
          <a:lstStyle>
            <a:lvl2pPr marL="0" indent="0" algn="l">
              <a:buNone/>
              <a:defRPr>
                <a:solidFill>
                  <a:schemeClr val="tx2">
                    <a:lumMod val="75000"/>
                  </a:schemeClr>
                </a:solidFill>
              </a:defRPr>
            </a:lvl2pPr>
          </a:lstStyle>
          <a:p>
            <a:pPr lvl="1"/>
            <a:r>
              <a:rPr lang="fr-CA" dirty="0"/>
              <a:t>Slide </a:t>
            </a:r>
            <a:r>
              <a:rPr lang="fr-CA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0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1DB9C4-DFED-49CB-86FA-460C6FD6BF2C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2019-11-25</a:t>
            </a:fld>
            <a:endParaRPr lang="en-CA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8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64447-64F4-4628-8EC2-A152E3F9B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27481-3EA6-4B96-B6F3-F698E48D0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0B666-532B-4D7D-8A74-D192C01F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FD01-DCA3-48A9-8ACE-1D92C7EE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A40F-022A-413A-A115-509D49B4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44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BE48-0C00-4586-A4C7-E09B762D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9A79E-CCDC-4A72-A507-72851F495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B8FDB-3A14-45C9-8859-91ADC7FC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5525-B747-455B-B9FB-ACF8CC1C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59EBF-3995-4477-972C-BA42ACD1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91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6720-1589-4CF3-B219-AE97DB8A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19C03-4288-4A86-8054-40FA3FF9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FB266-7AF1-4A59-A31C-5FCA1516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C1D1-B616-4FE4-9358-BC2C2436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6875-0C69-4511-A77E-637BAA3C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33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7E76-8DF1-4954-835D-196AAF36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913B-1A7A-40C1-9B0B-E9263FDDA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CEEAA-A406-4CB2-A02A-3564C3C56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69218"/>
            <a:ext cx="38671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1BC8A-C521-4F71-863C-1DEA155E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F1D5F-6EA4-4C6C-B47A-5848488A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39A4B-8FDB-4177-B69A-FB3BCC9A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12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3FFC-80BB-4A6D-8917-089FFAE8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244D4-42C3-4BC7-B445-6CA2EF7D1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9F4C0-2F4F-4178-A89A-C87920409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F6E54-4AC1-4265-9655-3A1F4DA88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90BCD-004E-46C5-9D4E-D3FB13A40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448F1-AC64-468B-A161-0A43826C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C57DC-EED3-4AAC-8C48-6AF22439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FE6D1-77B2-49D6-93F5-78A03B2E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6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D28A-EBE6-4DF5-9BE1-9132A203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8DB07-5575-4775-BC64-53D22EC94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0A48C-3273-43A5-8E40-5B0D285F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447C7-5D72-4FD5-AEA6-CD994562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12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D38ED-0BDC-4D81-9A25-ADE10E5E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AA1AB-3580-499C-B713-81CB298A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3364E-6E22-4393-8B2B-A5FA85BD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77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3364E-6E22-4393-8B2B-A5FA85BD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2723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0613B2-169F-4D80-AB9D-2B046FDCE0A7}"/>
              </a:ext>
            </a:extLst>
          </p:cNvPr>
          <p:cNvSpPr txBox="1">
            <a:spLocks/>
          </p:cNvSpPr>
          <p:nvPr userDrawn="1"/>
        </p:nvSpPr>
        <p:spPr>
          <a:xfrm>
            <a:off x="5236648" y="4688763"/>
            <a:ext cx="2647720" cy="341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800" b="1" dirty="0">
                <a:solidFill>
                  <a:srgbClr val="DE252C"/>
                </a:solidFill>
                <a:latin typeface="Franklin Gothic Medium Cond" panose="020B0606030402020204" pitchFamily="34" charset="0"/>
                <a:cs typeface="Consolas" panose="020B0609020204030204" pitchFamily="49" charset="0"/>
              </a:rPr>
              <a:t>NANOS #ELXN43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17D8334-AFA2-4621-8A02-A886CF8BD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9" y="4595167"/>
            <a:ext cx="1064779" cy="477162"/>
          </a:xfrm>
          <a:prstGeom prst="rect">
            <a:avLst/>
          </a:prstGeom>
        </p:spPr>
      </p:pic>
      <p:pic>
        <p:nvPicPr>
          <p:cNvPr id="10" name="Picture 4" descr="https://evolocity.ca/wp-content/uploads/2014/12/logo-globe-and-mail.png">
            <a:extLst>
              <a:ext uri="{FF2B5EF4-FFF2-40B4-BE49-F238E27FC236}">
                <a16:creationId xmlns:a16="http://schemas.microsoft.com/office/drawing/2014/main" id="{39B78A02-8354-495D-89CD-8BF7EF502A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0" b="34481"/>
          <a:stretch/>
        </p:blipFill>
        <p:spPr bwMode="auto">
          <a:xfrm>
            <a:off x="1656037" y="4650405"/>
            <a:ext cx="2923919" cy="4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13EA2-3E6F-4C2E-A9BE-856B90F06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13"/>
          <a:stretch/>
        </p:blipFill>
        <p:spPr>
          <a:xfrm>
            <a:off x="4834392" y="4646961"/>
            <a:ext cx="515044" cy="4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69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2A17-2FFE-443D-A1D2-C05EA0CB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DB840-568C-47F8-8079-A06BC2B36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E7E42-13A5-4AD9-A00E-C61B13B9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8205C-3D16-422B-A8F6-1B6834B6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4B10D-DB3F-49F4-B127-C198A13F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01250-89BB-4F44-AA77-070AEF72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83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DF0A-0612-4B51-98ED-FCF3D025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F5627-C031-4179-AE2F-AF5C695EF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2FF99-BF7A-4CB8-9F52-CDC7367F2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1543051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03AC9-78A6-4E0B-B1E5-A17FDDF6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1E6AA-0726-4B62-9A80-2F78744E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F18E4-E63B-4D20-98AA-C8F7D399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295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B930-8264-465A-8D43-1F4121D3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47F2A-E4C2-4FC7-92EB-DC209ED94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F60C0-BD6F-4415-B25F-08FFD647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E9176-90AF-4DDC-847B-5989AD3A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BDA56-6178-46B4-B5E8-FF87D111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54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8E2427-D89F-4F61-98FC-D2FE7F698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8143E-834F-4ED5-A9D0-B167E727A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7626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42582-CBBA-4631-8082-7BA60890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E51A6-1124-42A0-AA6E-4CDB72E05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93AA6-116C-4A07-8AE1-6DD7529B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4728447"/>
            <a:ext cx="2057400" cy="273844"/>
          </a:xfrm>
          <a:prstGeom prst="rect">
            <a:avLst/>
          </a:prstGeom>
        </p:spPr>
        <p:txBody>
          <a:bodyPr/>
          <a:lstStyle/>
          <a:p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88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938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5638799" cy="62865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49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358B-69AA-48DB-BD3E-F016F40E33B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25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8A28-BD04-40AC-A9DE-C9F6D609FB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96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30A4-642F-4CEC-BFE0-00041A278C3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844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E635C0C-B70D-4760-B81F-26C80A7E5292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1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5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80A6-F48B-4E8E-A35A-2B2119E9247E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65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628650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8651"/>
            <a:ext cx="5111750" cy="39659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A94F-6292-4E82-8AEB-FE2F6014398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4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0"/>
            <a:ext cx="5486400" cy="291703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FD69-B1A1-406F-AA77-493BB3B0A89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546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947C-4D57-4357-A03A-B4233535B70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147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93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67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5081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0"/>
            <a:ext cx="5181600" cy="628650"/>
          </a:xfrm>
        </p:spPr>
        <p:txBody>
          <a:bodyPr anchor="ctr"/>
          <a:lstStyle>
            <a:lvl2pPr marL="0" indent="0" algn="l">
              <a:buNone/>
              <a:defRPr>
                <a:solidFill>
                  <a:schemeClr val="tx2">
                    <a:lumMod val="75000"/>
                  </a:schemeClr>
                </a:solidFill>
              </a:defRPr>
            </a:lvl2pPr>
          </a:lstStyle>
          <a:p>
            <a:pPr lvl="1"/>
            <a:r>
              <a:rPr lang="fr-CA" dirty="0"/>
              <a:t>Slide </a:t>
            </a:r>
            <a:r>
              <a:rPr lang="fr-CA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48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5083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5638799" cy="628650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5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40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358B-69AA-48DB-BD3E-F016F40E33B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763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8A28-BD04-40AC-A9DE-C9F6D609FB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516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30A4-642F-4CEC-BFE0-00041A278C3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72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E635C0C-B70D-4760-B81F-26C80A7E5292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76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80A6-F48B-4E8E-A35A-2B2119E9247E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83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628650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8651"/>
            <a:ext cx="5111750" cy="39659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A94F-6292-4E82-8AEB-FE2F6014398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89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0"/>
            <a:ext cx="5486400" cy="291703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FD69-B1A1-406F-AA77-493BB3B0A895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19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947C-4D57-4357-A03A-B4233535B70A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399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280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5D877-C7E8-412D-AD33-66725987FE6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1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076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9484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40872" y="4767263"/>
            <a:ext cx="5959929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RDD dual frame hybrid  telephone and online random survey, September 26th to 30th,  2019, n=1013, accurate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6B2F57-B244-49BC-B691-A22F03DBB91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0"/>
            <a:ext cx="5181600" cy="628650"/>
          </a:xfrm>
        </p:spPr>
        <p:txBody>
          <a:bodyPr anchor="ctr"/>
          <a:lstStyle>
            <a:lvl2pPr marL="0" indent="0" algn="l">
              <a:buNone/>
              <a:defRPr>
                <a:solidFill>
                  <a:schemeClr val="tx2">
                    <a:lumMod val="75000"/>
                  </a:schemeClr>
                </a:solidFill>
              </a:defRPr>
            </a:lvl2pPr>
          </a:lstStyle>
          <a:p>
            <a:pPr lvl="1"/>
            <a:r>
              <a:rPr lang="fr-CA" dirty="0"/>
              <a:t>Slide </a:t>
            </a:r>
            <a:r>
              <a:rPr lang="fr-CA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90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6"/>
          <a:stretch/>
        </p:blipFill>
        <p:spPr>
          <a:xfrm>
            <a:off x="1" y="4718713"/>
            <a:ext cx="9144001" cy="4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32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5638799" cy="62865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E1FE-60D1-4BE6-A485-39CD4BA0398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039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358B-69AA-48DB-BD3E-F016F40E33B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93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8A28-BD04-40AC-A9DE-C9F6D609FBE4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678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30A4-642F-4CEC-BFE0-00041A278C3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13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E635C0C-B70D-4760-B81F-26C80A7E5292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680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80A6-F48B-4E8E-A35A-2B2119E9247E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535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62600" cy="628650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8651"/>
            <a:ext cx="5111750" cy="39659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A94F-6292-4E82-8AEB-FE2F6014398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871" y="4767263"/>
            <a:ext cx="5959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CA" dirty="0">
                <a:solidFill>
                  <a:prstClr val="white">
                    <a:lumMod val="65000"/>
                  </a:prstClr>
                </a:solidFill>
              </a:rPr>
              <a:t>Source: Nanos Research, online random survey, XX to XX,  2019, n=XXXX, accurate XX percentage points plus or minus, 19 times out of 20.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0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6.tiff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image" Target="../media/image6.tiff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9575" y="680962"/>
            <a:ext cx="8229600" cy="490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1"/>
            <a:ext cx="8229600" cy="331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AFF38-1D1F-4651-8D92-68F023B1FF77}" type="slidenum">
              <a:rPr lang="en-US" sz="800" smtClean="0">
                <a:latin typeface="Avenir"/>
              </a:rPr>
              <a:pPr/>
              <a:t>‹#›</a:t>
            </a:fld>
            <a:r>
              <a:rPr lang="en-US" dirty="0"/>
              <a:t> </a:t>
            </a:r>
            <a:r>
              <a:rPr lang="en-US" sz="700" dirty="0">
                <a:solidFill>
                  <a:srgbClr val="7F7F7F"/>
                </a:solidFill>
                <a:latin typeface="Avenir"/>
              </a:rPr>
              <a:t>| NANOS | CONFIDENTIAL | DRAFT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7116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70;p14"/>
          <p:cNvPicPr preferRelativeResize="0"/>
          <p:nvPr/>
        </p:nvPicPr>
        <p:blipFill>
          <a:blip r:embed="rId15" cstate="print">
            <a:alphaModFix/>
          </a:blip>
          <a:stretch>
            <a:fillRect/>
          </a:stretch>
        </p:blipFill>
        <p:spPr>
          <a:xfrm>
            <a:off x="7799650" y="177075"/>
            <a:ext cx="864225" cy="2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900F0B9A-CF42-4201-B8A3-BFCD56C05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33" y="-666"/>
            <a:ext cx="1446617" cy="7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867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7" r:id="rId11"/>
    <p:sldLayoutId id="2147483726" r:id="rId12"/>
    <p:sldLayoutId id="214748399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venir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venir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venir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venir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3" tIns="34287" rIns="68573" bIns="342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3"/>
          </a:xfrm>
          <a:prstGeom prst="rect">
            <a:avLst/>
          </a:prstGeom>
        </p:spPr>
        <p:txBody>
          <a:bodyPr vert="horz" lIns="68573" tIns="34287" rIns="68573" bIns="342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573" tIns="34287" rIns="68573" bIns="34287" rtlCol="0" anchor="ctr"/>
          <a:lstStyle>
            <a:lvl1pPr algn="l" defTabSz="57142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A6DE-1CA6-45DD-890C-4E7B64ACA0F8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11/25/2019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68573" tIns="34287" rIns="68573" bIns="34287" rtlCol="0" anchor="ctr"/>
          <a:lstStyle>
            <a:lvl1pPr algn="ctr" defTabSz="57142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68573" tIns="34287" rIns="68573" bIns="34287" rtlCol="0" anchor="ctr"/>
          <a:lstStyle>
            <a:lvl1pPr algn="r" defTabSz="57142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7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ctr" defTabSz="914286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858" indent="-285714" algn="l" defTabSz="91428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599999" indent="-228572" algn="l" defTabSz="91428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285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1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Avenir"/>
              </a:defRPr>
            </a:lvl1pPr>
          </a:lstStyle>
          <a:p>
            <a:fld id="{7D7AFF38-1D1F-4651-8D92-68F023B1FF77}" type="slidenum">
              <a:rPr lang="en-US" smtClean="0"/>
              <a:pPr/>
              <a:t>‹#›</a:t>
            </a:fld>
            <a:r>
              <a:rPr lang="en-US" dirty="0"/>
              <a:t> </a:t>
            </a:r>
            <a:r>
              <a:rPr lang="en-US" dirty="0">
                <a:solidFill>
                  <a:srgbClr val="7F7F7F"/>
                </a:solidFill>
              </a:rPr>
              <a:t>| NANOS | CONFIDENTIAL | AB |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7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DCBFD6-E168-4215-97E7-6EAD5A08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D1CF2-3106-48E0-91A6-2FB43F48D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88B8A-20A3-490F-8DE5-629411F16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1325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914400"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49355-FEF4-42F6-BFAD-EFF549319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1325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71CF9-A506-4FD0-ABB2-7EB13D251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4248" y="471325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6EC1B-6BB0-4583-8076-D887B856FCFA}"/>
              </a:ext>
            </a:extLst>
          </p:cNvPr>
          <p:cNvSpPr txBox="1"/>
          <p:nvPr userDrawn="1"/>
        </p:nvSpPr>
        <p:spPr>
          <a:xfrm>
            <a:off x="8841961" y="3583474"/>
            <a:ext cx="338554" cy="14185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00"/>
            <a:r>
              <a:rPr lang="en-CA" sz="1000" dirty="0">
                <a:solidFill>
                  <a:prstClr val="white">
                    <a:lumMod val="65000"/>
                  </a:prstClr>
                </a:solidFill>
              </a:rPr>
              <a:t>© NANOS RESEARCH</a:t>
            </a:r>
          </a:p>
        </p:txBody>
      </p:sp>
    </p:spTree>
    <p:extLst>
      <p:ext uri="{BB962C8B-B14F-4D97-AF65-F5344CB8AC3E}">
        <p14:creationId xmlns:p14="http://schemas.microsoft.com/office/powerpoint/2010/main" val="75136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814C2-6341-4208-AB1D-D1D8CF834EB0}"/>
              </a:ext>
            </a:extLst>
          </p:cNvPr>
          <p:cNvSpPr/>
          <p:nvPr/>
        </p:nvSpPr>
        <p:spPr>
          <a:xfrm>
            <a:off x="0" y="0"/>
            <a:ext cx="9144000" cy="628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440871" y="9144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14551"/>
            <a:ext cx="8229600" cy="248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4767264"/>
            <a:ext cx="457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196B2F57-B244-49BC-B691-A22F03DBB91B}" type="slidenum">
              <a:rPr lang="en-CA" smtClean="0">
                <a:solidFill>
                  <a:prstClr val="white">
                    <a:lumMod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CA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CFC68-B798-4717-8DDD-D20126C8B88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78" y="158133"/>
            <a:ext cx="1020890" cy="3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4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DCBFD6-E168-4215-97E7-6EAD5A08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D1CF2-3106-48E0-91A6-2FB43F48D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88B8A-20A3-490F-8DE5-629411F16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227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5245747-02DD-4B4E-BE2D-31FF681EBC46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914400"/>
              <a:t>2019-11-25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49355-FEF4-42F6-BFAD-EFF549319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227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66EC1B-6BB0-4583-8076-D887B856FCFA}"/>
              </a:ext>
            </a:extLst>
          </p:cNvPr>
          <p:cNvSpPr txBox="1"/>
          <p:nvPr userDrawn="1"/>
        </p:nvSpPr>
        <p:spPr>
          <a:xfrm>
            <a:off x="8841959" y="3472251"/>
            <a:ext cx="338554" cy="15243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00"/>
            <a:r>
              <a:rPr lang="en-CA" sz="1000" dirty="0">
                <a:solidFill>
                  <a:prstClr val="white">
                    <a:lumMod val="65000"/>
                  </a:prstClr>
                </a:solidFill>
              </a:rPr>
              <a:t>© NANOS RESEARCH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3F1B6D-929D-4B5C-ACDD-BA6ED47FC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4248" y="47227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153DDD-934E-40D1-9CB8-F7BF5216275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8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814C2-6341-4208-AB1D-D1D8CF834EB0}"/>
              </a:ext>
            </a:extLst>
          </p:cNvPr>
          <p:cNvSpPr/>
          <p:nvPr/>
        </p:nvSpPr>
        <p:spPr>
          <a:xfrm>
            <a:off x="0" y="0"/>
            <a:ext cx="9144000" cy="628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440871" y="9144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14551"/>
            <a:ext cx="8229600" cy="248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4767263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B2F57-B244-49BC-B691-A22F03DBB91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DAC92CA2-1478-44FA-BA3E-98430E3A4B08}"/>
              </a:ext>
            </a:extLst>
          </p:cNvPr>
          <p:cNvSpPr txBox="1"/>
          <p:nvPr userDrawn="1"/>
        </p:nvSpPr>
        <p:spPr>
          <a:xfrm>
            <a:off x="8881646" y="3657600"/>
            <a:ext cx="300082" cy="10361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NANOS RESEARCH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1CE5-9C2B-49D3-B442-EF8F1007766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543800" y="215900"/>
            <a:ext cx="1218990" cy="393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EE2BB5-EFBC-411C-9541-15E9BE46B7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80392" y="215901"/>
            <a:ext cx="1584661" cy="3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6" r:id="rId13"/>
    <p:sldLayoutId id="2147483927" r:id="rId1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814C2-6341-4208-AB1D-D1D8CF834EB0}"/>
              </a:ext>
            </a:extLst>
          </p:cNvPr>
          <p:cNvSpPr/>
          <p:nvPr/>
        </p:nvSpPr>
        <p:spPr>
          <a:xfrm>
            <a:off x="0" y="0"/>
            <a:ext cx="9144000" cy="628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440871" y="9144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14551"/>
            <a:ext cx="8229600" cy="248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4767263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B2F57-B244-49BC-B691-A22F03DBB91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DAC92CA2-1478-44FA-BA3E-98430E3A4B08}"/>
              </a:ext>
            </a:extLst>
          </p:cNvPr>
          <p:cNvSpPr txBox="1"/>
          <p:nvPr userDrawn="1"/>
        </p:nvSpPr>
        <p:spPr>
          <a:xfrm>
            <a:off x="8881646" y="3657600"/>
            <a:ext cx="300082" cy="10361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NANOS RESEARCH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27B88-5DFD-4582-B626-DA220E893BB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543800" y="215900"/>
            <a:ext cx="1218990" cy="393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D6DD0A-D5CB-4237-A4E1-906C866CFF3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80392" y="215901"/>
            <a:ext cx="1584661" cy="3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2" r:id="rId13"/>
    <p:sldLayoutId id="2147483943" r:id="rId1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814C2-6341-4208-AB1D-D1D8CF834EB0}"/>
              </a:ext>
            </a:extLst>
          </p:cNvPr>
          <p:cNvSpPr/>
          <p:nvPr/>
        </p:nvSpPr>
        <p:spPr>
          <a:xfrm>
            <a:off x="0" y="0"/>
            <a:ext cx="9144000" cy="628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440871" y="9144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14551"/>
            <a:ext cx="8229600" cy="248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4767263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B2F57-B244-49BC-B691-A22F03DBB91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18916-7871-4DFA-9038-8A239D3522B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877359" y="142666"/>
            <a:ext cx="1063410" cy="3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814C2-6341-4208-AB1D-D1D8CF834EB0}"/>
              </a:ext>
            </a:extLst>
          </p:cNvPr>
          <p:cNvSpPr/>
          <p:nvPr/>
        </p:nvSpPr>
        <p:spPr>
          <a:xfrm>
            <a:off x="0" y="0"/>
            <a:ext cx="9144000" cy="628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440871" y="91440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14551"/>
            <a:ext cx="8229600" cy="248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4767264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B2F57-B244-49BC-B691-A22F03DBB91B}" type="slidenum">
              <a:rPr lang="en-CA" smtClean="0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0738C1-21A0-43EA-9BE2-A3193615367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25" y="115073"/>
            <a:ext cx="1661342" cy="37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A27A3-14E0-4EE1-B3E7-C28B849EBB6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78" y="158133"/>
            <a:ext cx="1020890" cy="3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Helvetic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hyperlink" Target="mailto:nik@nanos.co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nanos.co/subscriptions-and-services/" TargetMode="External"/><Relationship Id="rId5" Type="http://schemas.openxmlformats.org/officeDocument/2006/relationships/hyperlink" Target="http://www.nanos.co/method" TargetMode="External"/><Relationship Id="rId4" Type="http://schemas.openxmlformats.org/officeDocument/2006/relationships/hyperlink" Target="http://www.nanos.co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ED9F071D-F851-4B56-AF3D-9717D356B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9" r="10634"/>
          <a:stretch/>
        </p:blipFill>
        <p:spPr>
          <a:xfrm>
            <a:off x="0" y="0"/>
            <a:ext cx="5796136" cy="51434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197476" y="1951040"/>
            <a:ext cx="2767012" cy="745863"/>
          </a:xfrm>
        </p:spPr>
        <p:txBody>
          <a:bodyPr>
            <a:noAutofit/>
          </a:bodyPr>
          <a:lstStyle/>
          <a:p>
            <a:pPr>
              <a:tabLst>
                <a:tab pos="612180" algn="l"/>
              </a:tabLst>
            </a:pPr>
            <a:br>
              <a:rPr lang="en-US" sz="3000" b="1" dirty="0"/>
            </a:br>
            <a:br>
              <a:rPr lang="en-US" sz="3000" b="1" dirty="0"/>
            </a:br>
            <a:br>
              <a:rPr lang="en-US" sz="3000" b="1" dirty="0"/>
            </a:br>
            <a:br>
              <a:rPr lang="en-US" sz="3000" b="1" dirty="0"/>
            </a:br>
            <a:br>
              <a:rPr lang="en-US" sz="3000" b="1" dirty="0"/>
            </a:br>
            <a:r>
              <a:rPr lang="en-US" sz="1500" b="1" dirty="0"/>
              <a:t>November, 2019</a:t>
            </a:r>
            <a:br>
              <a:rPr lang="en-US" sz="1500" b="1" dirty="0"/>
            </a:br>
            <a:r>
              <a:rPr lang="en-US" sz="1500" b="1" dirty="0"/>
              <a:t>Berlin, Germany</a:t>
            </a:r>
            <a:br>
              <a:rPr lang="en-US" sz="1500" b="1" dirty="0"/>
            </a:br>
            <a:br>
              <a:rPr lang="en-US" sz="1500" b="1" dirty="0"/>
            </a:br>
            <a:r>
              <a:rPr lang="en-US" sz="3000" b="1" dirty="0">
                <a:latin typeface="+mn-lt"/>
              </a:rPr>
              <a:t>@</a:t>
            </a:r>
            <a:r>
              <a:rPr lang="en-US" sz="3800" b="1" dirty="0">
                <a:latin typeface="+mn-lt"/>
              </a:rPr>
              <a:t>niknanos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300" b="1" dirty="0">
                <a:latin typeface="+mn-lt"/>
              </a:rPr>
              <a:t>Chief Data Scientist and President</a:t>
            </a:r>
            <a:br>
              <a:rPr lang="en-US" sz="1300" b="1" dirty="0">
                <a:latin typeface="+mn-lt"/>
              </a:rPr>
            </a:br>
            <a:r>
              <a:rPr lang="en-US" sz="1300" b="1" dirty="0">
                <a:latin typeface="+mn-lt"/>
              </a:rPr>
              <a:t>NANOS RESEARCH</a:t>
            </a:r>
            <a:br>
              <a:rPr lang="en-US" sz="1300" b="1" dirty="0">
                <a:latin typeface="+mn-lt"/>
              </a:rPr>
            </a:br>
            <a:r>
              <a:rPr lang="en-US" sz="1300" b="1" dirty="0">
                <a:latin typeface="+mn-lt"/>
              </a:rPr>
              <a:t> </a:t>
            </a:r>
            <a:br>
              <a:rPr lang="en-US" sz="1300" b="1" dirty="0">
                <a:latin typeface="+mn-lt"/>
              </a:rPr>
            </a:br>
            <a:r>
              <a:rPr lang="en-US" sz="1300" b="1" dirty="0">
                <a:latin typeface="+mn-lt"/>
              </a:rPr>
              <a:t>Chair, Board of Governors, Carleton University, Ottawa</a:t>
            </a:r>
            <a:br>
              <a:rPr lang="en-US" sz="1300" b="1" dirty="0">
                <a:latin typeface="+mn-lt"/>
              </a:rPr>
            </a:br>
            <a:br>
              <a:rPr lang="en-US" sz="1300" b="1" dirty="0">
                <a:latin typeface="+mn-lt"/>
              </a:rPr>
            </a:br>
            <a:r>
              <a:rPr lang="en-CA" sz="1300" b="1" dirty="0">
                <a:latin typeface="+mn-lt"/>
              </a:rPr>
              <a:t>Research Professor, State University of New York</a:t>
            </a:r>
            <a:endParaRPr lang="en-US" sz="1300" b="1" i="1" dirty="0">
              <a:latin typeface="+mn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34778" y="971537"/>
            <a:ext cx="5226907" cy="3744416"/>
          </a:xfrm>
          <a:prstGeom prst="rect">
            <a:avLst/>
          </a:prstGeom>
        </p:spPr>
        <p:txBody>
          <a:bodyPr vert="horz" lIns="57150" tIns="28575" rIns="57150" bIns="2857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Trudeau 2.0: Implications of </a:t>
            </a:r>
            <a:r>
              <a:rPr kumimoji="0" lang="en-C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</a:t>
            </a:r>
            <a:r>
              <a:rPr lang="en-CA" sz="4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e 2019 Federal Election on Canadian Politics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1986" name="AutoShape 2" descr="Image result for sprott school of business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88" name="AutoShape 4" descr="Image result for sprott school of business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Nanos Transparent.png">
            <a:extLst>
              <a:ext uri="{FF2B5EF4-FFF2-40B4-BE49-F238E27FC236}">
                <a16:creationId xmlns:a16="http://schemas.microsoft.com/office/drawing/2014/main" id="{E36DA94F-243C-4DAA-982B-3D03A76D46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4953" y="1245509"/>
            <a:ext cx="2247901" cy="704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FE6E6A-AC2F-49E0-BC81-9B984763E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031" y="0"/>
            <a:ext cx="2247901" cy="112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5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newspaper&#10;&#10;Description automatically generated">
            <a:extLst>
              <a:ext uri="{FF2B5EF4-FFF2-40B4-BE49-F238E27FC236}">
                <a16:creationId xmlns:a16="http://schemas.microsoft.com/office/drawing/2014/main" id="{59ECF236-4EE0-4890-A45A-65055F2F5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28" b="17590"/>
          <a:stretch/>
        </p:blipFill>
        <p:spPr>
          <a:xfrm>
            <a:off x="0" y="628650"/>
            <a:ext cx="9144000" cy="45148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95DD41E-DA48-4B23-846B-50CA76CBE3FE}"/>
              </a:ext>
            </a:extLst>
          </p:cNvPr>
          <p:cNvSpPr txBox="1">
            <a:spLocks/>
          </p:cNvSpPr>
          <p:nvPr/>
        </p:nvSpPr>
        <p:spPr bwMode="auto">
          <a:xfrm>
            <a:off x="117042" y="0"/>
            <a:ext cx="525505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5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CA" sz="2100" dirty="0"/>
              <a:t>VIEWS ON BREXIT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7E53C-8443-4B93-B79F-BA68745A3846}"/>
              </a:ext>
            </a:extLst>
          </p:cNvPr>
          <p:cNvSpPr/>
          <p:nvPr/>
        </p:nvSpPr>
        <p:spPr>
          <a:xfrm>
            <a:off x="1478161" y="2800349"/>
            <a:ext cx="6281882" cy="224120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CB3FD-CEFE-4A55-A248-B3F7FF0083DE}"/>
              </a:ext>
            </a:extLst>
          </p:cNvPr>
          <p:cNvSpPr/>
          <p:nvPr/>
        </p:nvSpPr>
        <p:spPr>
          <a:xfrm>
            <a:off x="447157" y="2264361"/>
            <a:ext cx="817853" cy="1523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30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  <a:sym typeface="Wingdings" panose="05000000000000000000" pitchFamily="2" charset="2"/>
              </a:rPr>
              <a:t></a:t>
            </a:r>
            <a:endParaRPr lang="en-US" sz="930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B3CCB8-FE66-4096-B702-953734613393}"/>
              </a:ext>
            </a:extLst>
          </p:cNvPr>
          <p:cNvSpPr/>
          <p:nvPr/>
        </p:nvSpPr>
        <p:spPr>
          <a:xfrm>
            <a:off x="7110818" y="4123806"/>
            <a:ext cx="817853" cy="1523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30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  <a:sym typeface="Wingdings" panose="05000000000000000000" pitchFamily="2" charset="2"/>
              </a:rPr>
              <a:t></a:t>
            </a:r>
            <a:endParaRPr lang="en-US" sz="930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6401A2-7961-44AB-B548-00C40D36D24A}"/>
              </a:ext>
            </a:extLst>
          </p:cNvPr>
          <p:cNvSpPr txBox="1">
            <a:spLocks/>
          </p:cNvSpPr>
          <p:nvPr/>
        </p:nvSpPr>
        <p:spPr bwMode="auto">
          <a:xfrm>
            <a:off x="1249313" y="2397458"/>
            <a:ext cx="6281882" cy="205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CA" b="1" i="1" dirty="0">
                <a:solidFill>
                  <a:srgbClr val="1F497D">
                    <a:lumMod val="75000"/>
                  </a:srgbClr>
                </a:solidFill>
              </a:rPr>
              <a:t>Canadians mention Europe most frequently as the first ranked region outside of North America with the closest affinity.  Positive views of Germany in Canada on the rise.</a:t>
            </a:r>
          </a:p>
        </p:txBody>
      </p:sp>
    </p:spTree>
    <p:extLst>
      <p:ext uri="{BB962C8B-B14F-4D97-AF65-F5344CB8AC3E}">
        <p14:creationId xmlns:p14="http://schemas.microsoft.com/office/powerpoint/2010/main" val="363496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167326"/>
              </p:ext>
            </p:extLst>
          </p:nvPr>
        </p:nvGraphicFramePr>
        <p:xfrm>
          <a:off x="1032561" y="839748"/>
          <a:ext cx="7078877" cy="360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479">
                  <a:extLst>
                    <a:ext uri="{9D8B030D-6E8A-4147-A177-3AD203B41FA5}">
                      <a16:colId xmlns:a16="http://schemas.microsoft.com/office/drawing/2014/main" val="804490269"/>
                    </a:ext>
                  </a:extLst>
                </a:gridCol>
              </a:tblGrid>
              <a:tr h="398498"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First ranked </a:t>
                      </a:r>
                    </a:p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(n=1013)</a:t>
                      </a:r>
                    </a:p>
                  </a:txBody>
                  <a:tcPr marL="68580" marR="68580" marT="34290" marB="34290" anchor="ctr"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Second ranked </a:t>
                      </a:r>
                    </a:p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(n=847)</a:t>
                      </a:r>
                    </a:p>
                  </a:txBody>
                  <a:tcPr marL="68580" marR="68580" marT="34290" marB="34290" anchor="ctr"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Europe</a:t>
                      </a:r>
                    </a:p>
                  </a:txBody>
                  <a:tcPr marL="68580" marR="7144" marT="7144" marB="0" anchor="ctr"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52.2%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30.9%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747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Oceania (Australia, New Zealand, Pacific islands)</a:t>
                      </a:r>
                    </a:p>
                  </a:txBody>
                  <a:tcPr marL="68580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31.9%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186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Central America and the Caribbean</a:t>
                      </a:r>
                    </a:p>
                  </a:txBody>
                  <a:tcPr marL="68580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7.8%</a:t>
                      </a:r>
                    </a:p>
                  </a:txBody>
                  <a:tcPr marL="7144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11.9%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750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South America</a:t>
                      </a:r>
                    </a:p>
                  </a:txBody>
                  <a:tcPr marL="68580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5.5%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750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East and South-East Asia</a:t>
                      </a:r>
                    </a:p>
                  </a:txBody>
                  <a:tcPr marL="68580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2.9%</a:t>
                      </a:r>
                    </a:p>
                  </a:txBody>
                  <a:tcPr marL="7144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5.1%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178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Middle East and North Africa</a:t>
                      </a:r>
                    </a:p>
                  </a:txBody>
                  <a:tcPr marL="68580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1.8%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186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South Asia</a:t>
                      </a:r>
                    </a:p>
                  </a:txBody>
                  <a:tcPr marL="68580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7144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0.7%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186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Eurasia (Russia and Central Asia)</a:t>
                      </a:r>
                    </a:p>
                  </a:txBody>
                  <a:tcPr marL="68580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1.6%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64642"/>
                  </a:ext>
                </a:extLst>
              </a:tr>
              <a:tr h="320186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Africa South of the Sahara</a:t>
                      </a:r>
                    </a:p>
                  </a:txBody>
                  <a:tcPr marL="68580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1.1%</a:t>
                      </a:r>
                    </a:p>
                  </a:txBody>
                  <a:tcPr marL="7144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0.7%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0928"/>
                  </a:ext>
                </a:extLst>
              </a:tr>
              <a:tr h="320186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Unsure</a:t>
                      </a:r>
                    </a:p>
                  </a:txBody>
                  <a:tcPr marL="68580" marR="7144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13.3%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10.0%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60638" y="4645442"/>
            <a:ext cx="6683850" cy="371852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QUESTION –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Please rank the two regions outside of North America you feel the closest affinity to where 1 is the closest affinity and 2 the second closest affinity? [RANDOMIZE]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  <a:cs typeface="Arial" pitchFamily="34" charset="0"/>
              </a:rPr>
              <a:t>(Source: Carleton University, September 2019)</a:t>
            </a:r>
            <a:endParaRPr lang="en-CA" sz="105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587946" y="4767263"/>
            <a:ext cx="395416" cy="25003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685800"/>
            <a:fld id="{CCBEA7BD-2368-44CB-8423-B071BE31EC1E}" type="slidenum">
              <a:rPr lang="en-CA" sz="1800">
                <a:solidFill>
                  <a:prstClr val="white">
                    <a:lumMod val="50000"/>
                  </a:prstClr>
                </a:solidFill>
                <a:latin typeface="Calibri"/>
              </a:rPr>
              <a:pPr defTabSz="685800"/>
              <a:t>11</a:t>
            </a:fld>
            <a:endParaRPr lang="en-CA" sz="18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160638" y="16313"/>
            <a:ext cx="3997800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defTabSz="685800"/>
            <a:r>
              <a:rPr lang="en-CA" sz="2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Countries with closest affinity</a:t>
            </a:r>
          </a:p>
        </p:txBody>
      </p:sp>
    </p:spTree>
    <p:extLst>
      <p:ext uri="{BB962C8B-B14F-4D97-AF65-F5344CB8AC3E}">
        <p14:creationId xmlns:p14="http://schemas.microsoft.com/office/powerpoint/2010/main" val="15086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922650"/>
              </p:ext>
            </p:extLst>
          </p:nvPr>
        </p:nvGraphicFramePr>
        <p:xfrm>
          <a:off x="272864" y="663298"/>
          <a:ext cx="8451006" cy="3896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891">
                  <a:extLst>
                    <a:ext uri="{9D8B030D-6E8A-4147-A177-3AD203B41FA5}">
                      <a16:colId xmlns:a16="http://schemas.microsoft.com/office/drawing/2014/main" val="804490269"/>
                    </a:ext>
                  </a:extLst>
                </a:gridCol>
              </a:tblGrid>
              <a:tr h="593767">
                <a:tc>
                  <a:txBody>
                    <a:bodyPr/>
                    <a:lstStyle/>
                    <a:p>
                      <a:pPr algn="ctr"/>
                      <a:endParaRPr lang="en-CA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First ranked </a:t>
                      </a:r>
                    </a:p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(n=1013)</a:t>
                      </a:r>
                    </a:p>
                  </a:txBody>
                  <a:tcPr marL="68580" marR="68580" marT="34290" marB="34290" anchor="ctr"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Second ranked </a:t>
                      </a:r>
                    </a:p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(n=930)</a:t>
                      </a:r>
                    </a:p>
                  </a:txBody>
                  <a:tcPr marL="68580" marR="68580" marT="34290" marB="34290" anchor="ctr"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2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Canada and European countries both have democratic systems of government</a:t>
                      </a:r>
                    </a:p>
                  </a:txBody>
                  <a:tcPr marL="68580" marR="7144" marT="7144" marB="0" anchor="ctr"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26.6%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25.9%</a:t>
                      </a:r>
                    </a:p>
                  </a:txBody>
                  <a:tcPr marL="68580" marR="68580" marT="34290" marB="34290" anchor="ctr"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099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Canada and European countries are both committed to a rules-based international order</a:t>
                      </a:r>
                    </a:p>
                  </a:txBody>
                  <a:tcPr marL="68580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22.8%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24.0%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82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Canada has historical ties to Europe</a:t>
                      </a:r>
                    </a:p>
                  </a:txBody>
                  <a:tcPr marL="68580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20.7%</a:t>
                      </a:r>
                    </a:p>
                  </a:txBody>
                  <a:tcPr marL="7144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20.2%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27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Canada has close economic relations with European countries</a:t>
                      </a:r>
                    </a:p>
                  </a:txBody>
                  <a:tcPr marL="68580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14.2%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16.3%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927">
                <a:tc>
                  <a:txBody>
                    <a:bodyPr/>
                    <a:lstStyle/>
                    <a:p>
                      <a:pPr algn="l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Canada’s culture is shaped by Europe</a:t>
                      </a:r>
                    </a:p>
                  </a:txBody>
                  <a:tcPr marL="68580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CA" sz="1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8.3%</a:t>
                      </a:r>
                    </a:p>
                  </a:txBody>
                  <a:tcPr marL="7144" marR="7144" marT="7144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10.8%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Other </a:t>
                      </a:r>
                      <a:endParaRPr lang="en-CA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0.7%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0.3%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Unsure/No</a:t>
                      </a:r>
                      <a:r>
                        <a:rPr lang="en-CA" sz="1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answer</a:t>
                      </a:r>
                      <a:endParaRPr lang="en-CA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6.0%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70928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97708" y="4740950"/>
            <a:ext cx="7786017" cy="371852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QUESTION –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When you think about Canada’s relationship to Europe, please rank the following aspects of the relationship where 1 is the most important aspect and 2 is the second most important aspect of the relationship. [RANDOMIZE] (Source: Carleton University, September 2019)</a:t>
            </a:r>
            <a:endParaRPr lang="en-CA" sz="105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507627" y="4725698"/>
            <a:ext cx="432486" cy="3228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685800"/>
            <a:fld id="{CCBEA7BD-2368-44CB-8423-B071BE31EC1E}" type="slidenum">
              <a:rPr lang="en-CA" sz="1800">
                <a:solidFill>
                  <a:prstClr val="white">
                    <a:lumMod val="50000"/>
                  </a:prstClr>
                </a:solidFill>
                <a:latin typeface="Calibri"/>
              </a:rPr>
              <a:pPr defTabSz="685800"/>
              <a:t>12</a:t>
            </a:fld>
            <a:endParaRPr lang="en-CA" sz="18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111211" y="9525"/>
            <a:ext cx="5536123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defTabSz="685800"/>
            <a:r>
              <a:rPr lang="en-CA" sz="2100" dirty="0">
                <a:solidFill>
                  <a:srgbClr val="002060"/>
                </a:solidFill>
                <a:latin typeface="Calibri"/>
              </a:rPr>
              <a:t>Important aspects of Canada’s relationship with Europe</a:t>
            </a:r>
          </a:p>
        </p:txBody>
      </p:sp>
    </p:spTree>
    <p:extLst>
      <p:ext uri="{BB962C8B-B14F-4D97-AF65-F5344CB8AC3E}">
        <p14:creationId xmlns:p14="http://schemas.microsoft.com/office/powerpoint/2010/main" val="183878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0130" y="671851"/>
            <a:ext cx="5352020" cy="3911373"/>
            <a:chOff x="0" y="895801"/>
            <a:chExt cx="6172200" cy="4484687"/>
          </a:xfrm>
        </p:grpSpPr>
        <p:graphicFrame>
          <p:nvGraphicFramePr>
            <p:cNvPr id="11" name="Chart 1"/>
            <p:cNvGraphicFramePr>
              <a:graphicFrameLocks/>
            </p:cNvGraphicFramePr>
            <p:nvPr/>
          </p:nvGraphicFramePr>
          <p:xfrm>
            <a:off x="0" y="895801"/>
            <a:ext cx="6172200" cy="44846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2" name="Group 21"/>
            <p:cNvGrpSpPr/>
            <p:nvPr/>
          </p:nvGrpSpPr>
          <p:grpSpPr>
            <a:xfrm>
              <a:off x="2423860" y="2276172"/>
              <a:ext cx="1476001" cy="1282460"/>
              <a:chOff x="161731" y="3505200"/>
              <a:chExt cx="1376664" cy="12192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61731" y="3505200"/>
                <a:ext cx="1376664" cy="1219200"/>
                <a:chOff x="2580380" y="2362200"/>
                <a:chExt cx="1316239" cy="1143000"/>
              </a:xfrm>
            </p:grpSpPr>
            <p:sp>
              <p:nvSpPr>
                <p:cNvPr id="25" name="Flowchart: Connector 24"/>
                <p:cNvSpPr/>
                <p:nvPr/>
              </p:nvSpPr>
              <p:spPr>
                <a:xfrm>
                  <a:off x="2667000" y="2362200"/>
                  <a:ext cx="1143000" cy="1143000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50" b="1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580380" y="2436377"/>
                  <a:ext cx="1316239" cy="968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CA" sz="1650" b="1" dirty="0">
                      <a:solidFill>
                        <a:srgbClr val="1F497D">
                          <a:lumMod val="75000"/>
                        </a:srgbClr>
                      </a:solidFill>
                      <a:latin typeface="Calibri"/>
                      <a:cs typeface="Arial" pitchFamily="34" charset="0"/>
                    </a:rPr>
                    <a:t>Net score </a:t>
                  </a:r>
                </a:p>
                <a:p>
                  <a:pPr algn="ctr" defTabSz="685800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CA" sz="1650" b="1" dirty="0">
                      <a:solidFill>
                        <a:srgbClr val="1F497D">
                          <a:lumMod val="75000"/>
                        </a:srgbClr>
                      </a:solidFill>
                      <a:latin typeface="Calibri"/>
                      <a:cs typeface="Arial" pitchFamily="34" charset="0"/>
                    </a:rPr>
                    <a:t>+58.0</a:t>
                  </a:r>
                  <a:endParaRPr lang="en-US" sz="1650" b="1" dirty="0">
                    <a:solidFill>
                      <a:srgbClr val="1F497D">
                        <a:lumMod val="75000"/>
                      </a:srgbClr>
                    </a:solidFill>
                    <a:latin typeface="Calibri"/>
                    <a:cs typeface="Arial" pitchFamily="34" charset="0"/>
                  </a:endParaRPr>
                </a:p>
              </p:txBody>
            </p:sp>
          </p:grpSp>
          <p:cxnSp>
            <p:nvCxnSpPr>
              <p:cNvPr id="24" name="Straight Connector 23"/>
              <p:cNvCxnSpPr>
                <a:stCxn id="25" idx="2"/>
              </p:cNvCxnSpPr>
              <p:nvPr/>
            </p:nvCxnSpPr>
            <p:spPr>
              <a:xfrm>
                <a:off x="252328" y="4114800"/>
                <a:ext cx="119547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/>
          <p:cNvSpPr/>
          <p:nvPr/>
        </p:nvSpPr>
        <p:spPr>
          <a:xfrm>
            <a:off x="167972" y="4814951"/>
            <a:ext cx="7023660" cy="210270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QUESTION –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How would you describe your overall view of the European Union?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  <a:cs typeface="Arial" pitchFamily="34" charset="0"/>
              </a:rPr>
              <a:t>(Source: Carleton University, September 2019)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55CD02-6F58-416E-A7D3-B8F48AD16AE8}"/>
              </a:ext>
            </a:extLst>
          </p:cNvPr>
          <p:cNvSpPr/>
          <p:nvPr/>
        </p:nvSpPr>
        <p:spPr>
          <a:xfrm>
            <a:off x="5772150" y="4410146"/>
            <a:ext cx="211455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685800"/>
            <a:r>
              <a:rPr lang="en-CA" sz="75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*Weighted to the true population proportion.</a:t>
            </a:r>
          </a:p>
          <a:p>
            <a:pPr defTabSz="685800"/>
            <a:r>
              <a:rPr lang="en-CA" sz="75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*Charts may not add up to 100 due to rounding.</a:t>
            </a: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8441647" y="4751377"/>
            <a:ext cx="41148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685800"/>
            <a:fld id="{CCBEA7BD-2368-44CB-8423-B071BE31EC1E}" type="slidenum">
              <a:rPr lang="en-CA" sz="1800">
                <a:solidFill>
                  <a:prstClr val="white">
                    <a:lumMod val="50000"/>
                  </a:prstClr>
                </a:solidFill>
                <a:latin typeface="Calibri"/>
              </a:rPr>
              <a:pPr defTabSz="685800"/>
              <a:t>13</a:t>
            </a:fld>
            <a:endParaRPr lang="en-CA" sz="18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 bwMode="auto">
          <a:xfrm>
            <a:off x="180328" y="44391"/>
            <a:ext cx="3997800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 defTabSz="685800"/>
            <a:r>
              <a:rPr lang="en-CA" sz="21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View of the European Union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CAB2C98-004F-403E-9259-67D69037E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803364"/>
              </p:ext>
            </p:extLst>
          </p:nvPr>
        </p:nvGraphicFramePr>
        <p:xfrm>
          <a:off x="5597122" y="638244"/>
          <a:ext cx="3256005" cy="3863340"/>
        </p:xfrm>
        <a:graphic>
          <a:graphicData uri="http://schemas.openxmlformats.org/drawingml/2006/table">
            <a:tbl>
              <a:tblPr firstRow="1" bandRow="1"/>
              <a:tblGrid>
                <a:gridCol w="1928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l"/>
                      <a:endParaRPr lang="en-CA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Very positive/ somewhat positive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Atlantic (n=88)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70.9%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Quebec (n=236)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78.7%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Ontario (n=308)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72.9%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Prairies (n=221)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69.4%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British Columbia</a:t>
                      </a:r>
                      <a:r>
                        <a:rPr lang="en-CA" sz="13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(n=160)</a:t>
                      </a:r>
                      <a:endParaRPr lang="en-CA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76.9%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Male (n=547)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75.6%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Female (n=466)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72.4%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18 to 34 (n=250)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76.1%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35 to 54 (n=384)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74.8%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55</a:t>
                      </a:r>
                      <a:r>
                        <a:rPr lang="en-CA" sz="13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plus</a:t>
                      </a:r>
                      <a:r>
                        <a:rPr lang="en-CA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(n=379)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3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72.0%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Liberal (n=389)</a:t>
                      </a:r>
                      <a:endParaRPr lang="en-CA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+mn-cs"/>
                        </a:rPr>
                        <a:t>82.3%</a:t>
                      </a:r>
                      <a:endParaRPr lang="en-CA" sz="13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033311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Conservative (n=292)</a:t>
                      </a:r>
                      <a:endParaRPr lang="en-CA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+mn-cs"/>
                        </a:rPr>
                        <a:t>57.0%</a:t>
                      </a:r>
                      <a:endParaRPr lang="en-CA" sz="13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905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94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470" y="671851"/>
            <a:ext cx="5599680" cy="3986126"/>
            <a:chOff x="0" y="895801"/>
            <a:chExt cx="6172200" cy="4484687"/>
          </a:xfrm>
        </p:grpSpPr>
        <p:graphicFrame>
          <p:nvGraphicFramePr>
            <p:cNvPr id="11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36047696"/>
                </p:ext>
              </p:extLst>
            </p:nvPr>
          </p:nvGraphicFramePr>
          <p:xfrm>
            <a:off x="0" y="895801"/>
            <a:ext cx="6172200" cy="44846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2" name="Group 21"/>
            <p:cNvGrpSpPr/>
            <p:nvPr/>
          </p:nvGrpSpPr>
          <p:grpSpPr>
            <a:xfrm>
              <a:off x="2423860" y="2276172"/>
              <a:ext cx="1476001" cy="1282460"/>
              <a:chOff x="161731" y="3505200"/>
              <a:chExt cx="1376664" cy="12192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61731" y="3505200"/>
                <a:ext cx="1376664" cy="1219200"/>
                <a:chOff x="2580380" y="2362200"/>
                <a:chExt cx="1316239" cy="1143000"/>
              </a:xfrm>
            </p:grpSpPr>
            <p:sp>
              <p:nvSpPr>
                <p:cNvPr id="25" name="Flowchart: Connector 24"/>
                <p:cNvSpPr/>
                <p:nvPr/>
              </p:nvSpPr>
              <p:spPr>
                <a:xfrm>
                  <a:off x="2667000" y="2362200"/>
                  <a:ext cx="1143000" cy="1143000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580380" y="2436377"/>
                  <a:ext cx="1316239" cy="9681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fr-CA" sz="1650" b="1" dirty="0">
                      <a:solidFill>
                        <a:schemeClr val="tx2">
                          <a:lumMod val="75000"/>
                        </a:schemeClr>
                      </a:solidFill>
                    </a:rPr>
                    <a:t>Net score 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fr-CA" sz="1650" b="1" dirty="0">
                      <a:solidFill>
                        <a:schemeClr val="tx2">
                          <a:lumMod val="75000"/>
                        </a:schemeClr>
                      </a:solidFill>
                    </a:rPr>
                    <a:t>-41.2</a:t>
                  </a:r>
                  <a:endParaRPr lang="en-US" sz="1650" b="1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cxnSp>
            <p:nvCxnSpPr>
              <p:cNvPr id="24" name="Straight Connector 23"/>
              <p:cNvCxnSpPr>
                <a:stCxn id="25" idx="2"/>
              </p:cNvCxnSpPr>
              <p:nvPr/>
            </p:nvCxnSpPr>
            <p:spPr>
              <a:xfrm>
                <a:off x="252328" y="4114800"/>
                <a:ext cx="119547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/>
          <p:cNvSpPr/>
          <p:nvPr/>
        </p:nvSpPr>
        <p:spPr>
          <a:xfrm>
            <a:off x="172470" y="4718259"/>
            <a:ext cx="8152228" cy="371852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QUESTION –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The term “Brexit” is used to describe the United Kingdom’s decision to leave the European Union. How sympathetic are you towards the idea of Brexit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</a:rPr>
              <a:t>? (Source: Carleton University, September 2019) </a:t>
            </a:r>
            <a:endParaRPr lang="en-CA" sz="105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55CD02-6F58-416E-A7D3-B8F48AD16AE8}"/>
              </a:ext>
            </a:extLst>
          </p:cNvPr>
          <p:cNvSpPr/>
          <p:nvPr/>
        </p:nvSpPr>
        <p:spPr>
          <a:xfrm>
            <a:off x="5490212" y="4334812"/>
            <a:ext cx="211455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CA" sz="75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*Weighted to the true population proportion.</a:t>
            </a:r>
          </a:p>
          <a:p>
            <a:r>
              <a:rPr lang="en-CA" sz="750" b="1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*Charts may not add up to 100 due to rounding</a:t>
            </a:r>
            <a:r>
              <a:rPr lang="en-CA" sz="75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  <a:endParaRPr lang="en-CA" sz="750" b="1" dirty="0">
              <a:solidFill>
                <a:schemeClr val="tx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8582382" y="4767263"/>
            <a:ext cx="38914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CCBEA7BD-2368-44CB-8423-B071BE31EC1E}" type="slidenum">
              <a:rPr lang="en-CA" sz="180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en-C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 bwMode="auto">
          <a:xfrm>
            <a:off x="172470" y="14250"/>
            <a:ext cx="3997800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/>
            <a:r>
              <a:rPr lang="en-CA" sz="2100" dirty="0"/>
              <a:t>Sympathy towards Brexit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2A6FD5A-4F6C-43AE-8CCE-A5C098E43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6098"/>
              </p:ext>
            </p:extLst>
          </p:nvPr>
        </p:nvGraphicFramePr>
        <p:xfrm>
          <a:off x="5490212" y="636985"/>
          <a:ext cx="3551485" cy="3697827"/>
        </p:xfrm>
        <a:graphic>
          <a:graphicData uri="http://schemas.openxmlformats.org/drawingml/2006/table">
            <a:tbl>
              <a:tblPr firstRow="1" bandRow="1"/>
              <a:tblGrid>
                <a:gridCol w="2222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306">
                <a:tc>
                  <a:txBody>
                    <a:bodyPr/>
                    <a:lstStyle/>
                    <a:p>
                      <a:pPr algn="l"/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Unsympathetic/ somewhat unsympathetic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Atlantic (n=88)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67.1%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Quebec (n=236)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63.5%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Ontario (n=308)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65.0%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Prairies (n=221)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58.6%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547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British Columbia</a:t>
                      </a:r>
                      <a:r>
                        <a:rPr lang="en-CA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(n=160)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70.3%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Male (n=547)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65.0%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Female (n=466)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63.8%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18 to 34 (n=250)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66.4%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35 to 54 (n=384)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58.8%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55</a:t>
                      </a:r>
                      <a:r>
                        <a:rPr lang="en-CA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plus</a:t>
                      </a:r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(n=379)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i="0" u="none" strike="noStrike" dirty="0">
                          <a:solidFill>
                            <a:srgbClr val="16365C"/>
                          </a:solidFill>
                          <a:effectLst/>
                          <a:latin typeface="Calibri"/>
                        </a:rPr>
                        <a:t>67.9%</a:t>
                      </a:r>
                    </a:p>
                  </a:txBody>
                  <a:tcPr marL="7144" marR="7144" marT="7144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Liberal (n=389)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+mn-cs"/>
                        </a:rPr>
                        <a:t>76.2%</a:t>
                      </a:r>
                      <a:endParaRPr lang="en-CA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033311"/>
                  </a:ext>
                </a:extLst>
              </a:tr>
              <a:tr h="22290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Conservative (n=292)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7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+mn-cs"/>
                        </a:rPr>
                        <a:t>42.8%</a:t>
                      </a:r>
                      <a:endParaRPr lang="en-CA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905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83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36916" y="4161424"/>
            <a:ext cx="1200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b="1" dirty="0">
                <a:solidFill>
                  <a:schemeClr val="tx2">
                    <a:lumMod val="75000"/>
                  </a:schemeClr>
                </a:solidFill>
              </a:rPr>
              <a:t>*Charts may not add up to 100 due to rounding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6323792"/>
              </p:ext>
            </p:extLst>
          </p:nvPr>
        </p:nvGraphicFramePr>
        <p:xfrm>
          <a:off x="117042" y="638353"/>
          <a:ext cx="7819949" cy="403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10279"/>
              </p:ext>
            </p:extLst>
          </p:nvPr>
        </p:nvGraphicFramePr>
        <p:xfrm>
          <a:off x="7856525" y="610139"/>
          <a:ext cx="782726" cy="3233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Net</a:t>
                      </a:r>
                      <a:r>
                        <a:rPr lang="en-CA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score</a:t>
                      </a:r>
                      <a:r>
                        <a:rPr lang="en-CA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+84.5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988">
                <a:tc>
                  <a:txBody>
                    <a:bodyPr/>
                    <a:lstStyle/>
                    <a:p>
                      <a:pPr algn="ctr"/>
                      <a:endParaRPr lang="en-CA" sz="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+78.7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988">
                <a:tc>
                  <a:txBody>
                    <a:bodyPr/>
                    <a:lstStyle/>
                    <a:p>
                      <a:pPr algn="ctr"/>
                      <a:endParaRPr lang="en-CA" sz="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+73.6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988">
                <a:tc>
                  <a:txBody>
                    <a:bodyPr/>
                    <a:lstStyle/>
                    <a:p>
                      <a:pPr algn="ctr"/>
                      <a:endParaRPr lang="en-CA" sz="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+53.8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988">
                <a:tc>
                  <a:txBody>
                    <a:bodyPr/>
                    <a:lstStyle/>
                    <a:p>
                      <a:pPr algn="ctr"/>
                      <a:endParaRPr lang="en-CA" sz="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+0.5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485">
                <a:tc>
                  <a:txBody>
                    <a:bodyPr/>
                    <a:lstStyle/>
                    <a:p>
                      <a:pPr algn="ctr"/>
                      <a:endParaRPr lang="en-CA" sz="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477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-33.1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263347" y="4669255"/>
            <a:ext cx="7593178" cy="371852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QUESTION –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Do you have a positive, a somewhat positive, a neutral, a somewhat negative or negative opinion of the following countries in terms of being a positive partner with your country? [RANDOMIZE]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</a:rPr>
              <a:t>(Source: Nanos and University of Buffalo, September 2019)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263347" y="9525"/>
            <a:ext cx="5051603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/>
            <a:r>
              <a:rPr lang="en-US" sz="2100" dirty="0"/>
              <a:t>P</a:t>
            </a:r>
            <a:r>
              <a:rPr lang="en-CA" sz="2100" dirty="0" err="1"/>
              <a:t>ositive</a:t>
            </a:r>
            <a:r>
              <a:rPr lang="en-CA" sz="2100" dirty="0"/>
              <a:t> partner with Canada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529523" y="4767263"/>
            <a:ext cx="457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CCBEA7BD-2368-44CB-8423-B071BE31EC1E}" type="slidenum">
              <a:rPr lang="en-CA" sz="180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en-C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10074-D022-4665-9F7A-7632B30A8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169" y="56982"/>
            <a:ext cx="1015662" cy="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91219" y="4120456"/>
            <a:ext cx="1200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b="1" dirty="0">
                <a:solidFill>
                  <a:schemeClr val="tx2">
                    <a:lumMod val="75000"/>
                  </a:schemeClr>
                </a:solidFill>
              </a:rPr>
              <a:t>*Charts may not add up to 100 due to rounding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011078"/>
              </p:ext>
            </p:extLst>
          </p:nvPr>
        </p:nvGraphicFramePr>
        <p:xfrm>
          <a:off x="142647" y="695933"/>
          <a:ext cx="7648572" cy="3989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11616"/>
              </p:ext>
            </p:extLst>
          </p:nvPr>
        </p:nvGraphicFramePr>
        <p:xfrm>
          <a:off x="7791219" y="564351"/>
          <a:ext cx="824332" cy="3302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738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Net</a:t>
                      </a:r>
                      <a:r>
                        <a:rPr lang="en-CA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score</a:t>
                      </a:r>
                      <a:r>
                        <a:rPr lang="en-CA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386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+76.5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27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+69.4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386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+52.5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27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+48.7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188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+12.2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94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-16.2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42647" y="4628287"/>
            <a:ext cx="7719969" cy="533435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QUESTION –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Do you have a positive, a somewhat positive, a neutral, a somewhat negative or negative opinion of the following countries in terms of being a positive partner with your country? [RANDOMIZE]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</a:rPr>
              <a:t>(Source: Nanos and University of Buffalo, September 2019)</a:t>
            </a:r>
          </a:p>
          <a:p>
            <a:pPr defTabSz="308048">
              <a:defRPr/>
            </a:pPr>
            <a:endParaRPr lang="en-CA" sz="105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142647" y="70708"/>
            <a:ext cx="3997800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/>
            <a:r>
              <a:rPr lang="en-US" sz="2100" dirty="0"/>
              <a:t>P</a:t>
            </a:r>
            <a:r>
              <a:rPr lang="en-CA" sz="2100" dirty="0" err="1"/>
              <a:t>ositive</a:t>
            </a:r>
            <a:r>
              <a:rPr lang="en-CA" sz="2100" dirty="0"/>
              <a:t> partner with the US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544153" y="4726029"/>
            <a:ext cx="457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CCBEA7BD-2368-44CB-8423-B071BE31EC1E}" type="slidenum">
              <a:rPr lang="en-CA" sz="180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en-C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03DB7-9E8E-4C15-975B-E39C51F2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00" y="57600"/>
            <a:ext cx="964346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639370" y="4101043"/>
            <a:ext cx="1200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b="1" dirty="0">
                <a:solidFill>
                  <a:schemeClr val="tx2">
                    <a:lumMod val="75000"/>
                  </a:schemeClr>
                </a:solidFill>
              </a:rPr>
              <a:t>*Charts may not add up to 100 due to rounding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260399"/>
              </p:ext>
            </p:extLst>
          </p:nvPr>
        </p:nvGraphicFramePr>
        <p:xfrm>
          <a:off x="143531" y="783033"/>
          <a:ext cx="7822722" cy="382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281601"/>
              </p:ext>
            </p:extLst>
          </p:nvPr>
        </p:nvGraphicFramePr>
        <p:xfrm>
          <a:off x="7772400" y="628650"/>
          <a:ext cx="822960" cy="3342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3651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Net</a:t>
                      </a:r>
                      <a:r>
                        <a:rPr lang="en-CA" sz="12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score</a:t>
                      </a:r>
                      <a:r>
                        <a:rPr lang="en-CA" sz="11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770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+86.3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9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+72.7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770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+72.4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9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+67.5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516">
                <a:tc>
                  <a:txBody>
                    <a:bodyPr/>
                    <a:lstStyle/>
                    <a:p>
                      <a:pPr algn="ctr"/>
                      <a:r>
                        <a:rPr lang="en-CA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+59.5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06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+25.8</a:t>
                      </a:r>
                      <a:endParaRPr lang="en-CA" sz="1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43532" y="4608875"/>
            <a:ext cx="7628868" cy="371852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QUESTION –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Do you have a positive, a somewhat positive, a neutral, a somewhat negative or negative opinion of the following countries in terms of being a positive partner with your country? [RANDOMIZE]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</a:rPr>
              <a:t>(Source: Nanos and University of Buffalo, September 2019)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 bwMode="auto">
          <a:xfrm>
            <a:off x="234501" y="1190"/>
            <a:ext cx="3997800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/>
            <a:r>
              <a:rPr lang="en-US" sz="2100" dirty="0"/>
              <a:t>P</a:t>
            </a:r>
            <a:r>
              <a:rPr lang="en-CA" sz="2100" dirty="0" err="1"/>
              <a:t>ositive</a:t>
            </a:r>
            <a:r>
              <a:rPr lang="en-CA" sz="2100" dirty="0"/>
              <a:t> partner with Mexico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471002" y="4738670"/>
            <a:ext cx="457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CCBEA7BD-2368-44CB-8423-B071BE31EC1E}" type="slidenum">
              <a:rPr lang="en-CA" sz="180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en-C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081A2-0669-47DA-86C3-9AC2399D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00" y="57600"/>
            <a:ext cx="890526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9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rug&#10;&#10;Description automatically generated">
            <a:extLst>
              <a:ext uri="{FF2B5EF4-FFF2-40B4-BE49-F238E27FC236}">
                <a16:creationId xmlns:a16="http://schemas.microsoft.com/office/drawing/2014/main" id="{1F25DFAE-2346-47DA-B559-1CF24C1E8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62" b="9372"/>
          <a:stretch/>
        </p:blipFill>
        <p:spPr>
          <a:xfrm>
            <a:off x="0" y="617968"/>
            <a:ext cx="9144000" cy="3954196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/>
          </p:cNvSpPr>
          <p:nvPr/>
        </p:nvSpPr>
        <p:spPr>
          <a:xfrm>
            <a:off x="8617349" y="4782762"/>
            <a:ext cx="38914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EA7BD-2368-44CB-8423-B071BE31EC1E}" type="slidenum"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 bwMode="auto">
          <a:xfrm>
            <a:off x="100145" y="-9492"/>
            <a:ext cx="6111798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Canadians, Americans and Mexicans on human rights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9B74BA-13B2-4146-B114-ED8241A14FF3}"/>
              </a:ext>
            </a:extLst>
          </p:cNvPr>
          <p:cNvSpPr/>
          <p:nvPr/>
        </p:nvSpPr>
        <p:spPr>
          <a:xfrm>
            <a:off x="100145" y="4609235"/>
            <a:ext cx="8183430" cy="533435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lvl="0" defTabSz="308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</a:rPr>
              <a:t>QUESTION –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</a:rPr>
              <a:t>Thinking about Canada/the US/Mexico in relation with the countries below, could you please identify the first and second ranked countries that are closest with Canada/the US/Mexico in terms of human rights? </a:t>
            </a:r>
            <a:r>
              <a:rPr kumimoji="0" lang="en-CA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(Source: Nanos and University of Buffalo, September 2019)</a:t>
            </a:r>
          </a:p>
          <a:p>
            <a:pPr marL="0" marR="0" lvl="0" indent="0" algn="l" defTabSz="308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05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EA39F-004C-4251-AD8C-2D32333687D9}"/>
              </a:ext>
            </a:extLst>
          </p:cNvPr>
          <p:cNvSpPr txBox="1"/>
          <p:nvPr/>
        </p:nvSpPr>
        <p:spPr>
          <a:xfrm>
            <a:off x="706956" y="686133"/>
            <a:ext cx="2044945" cy="534754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Canada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FCE07AEF-9E9D-4246-8AFE-0928DF57292C}"/>
              </a:ext>
            </a:extLst>
          </p:cNvPr>
          <p:cNvSpPr txBox="1">
            <a:spLocks/>
          </p:cNvSpPr>
          <p:nvPr/>
        </p:nvSpPr>
        <p:spPr>
          <a:xfrm>
            <a:off x="116801" y="1164265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[41%]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828801-BE44-4746-9D15-A7D7A2216797}"/>
              </a:ext>
            </a:extLst>
          </p:cNvPr>
          <p:cNvSpPr/>
          <p:nvPr/>
        </p:nvSpPr>
        <p:spPr>
          <a:xfrm>
            <a:off x="3207982" y="679015"/>
            <a:ext cx="2815302" cy="534754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United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A6FC5-0610-4870-83D7-6A5CD2A206BE}"/>
              </a:ext>
            </a:extLst>
          </p:cNvPr>
          <p:cNvSpPr txBox="1"/>
          <p:nvPr/>
        </p:nvSpPr>
        <p:spPr>
          <a:xfrm>
            <a:off x="297451" y="3484427"/>
            <a:ext cx="2863957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Ranked with the highest frequency of which country Canadians feel are closest in terms of human rights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7B0EC-3FDE-464C-A051-08C61B37BFF1}"/>
              </a:ext>
            </a:extLst>
          </p:cNvPr>
          <p:cNvSpPr txBox="1"/>
          <p:nvPr/>
        </p:nvSpPr>
        <p:spPr>
          <a:xfrm>
            <a:off x="3270254" y="3484427"/>
            <a:ext cx="2863957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lvl="0"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400" b="1" dirty="0">
                <a:solidFill>
                  <a:srgbClr val="4F81BD">
                    <a:lumMod val="75000"/>
                  </a:srgbClr>
                </a:solidFill>
                <a:cs typeface="Arial" pitchFamily="34" charset="0"/>
              </a:rPr>
              <a:t>Ranked with the highest frequency of which country Americans feel are closest in terms of human rights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6A604B0-DBC7-45A2-A463-950B95F63227}"/>
              </a:ext>
            </a:extLst>
          </p:cNvPr>
          <p:cNvSpPr txBox="1">
            <a:spLocks/>
          </p:cNvSpPr>
          <p:nvPr/>
        </p:nvSpPr>
        <p:spPr>
          <a:xfrm>
            <a:off x="114775" y="2007431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[22%]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72A6F44-DA2E-4591-BF82-C9ECDB5AA9B9}"/>
              </a:ext>
            </a:extLst>
          </p:cNvPr>
          <p:cNvSpPr txBox="1">
            <a:spLocks/>
          </p:cNvSpPr>
          <p:nvPr/>
        </p:nvSpPr>
        <p:spPr>
          <a:xfrm>
            <a:off x="100145" y="2769302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[19%]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04E499-F480-4A6D-9BCB-43A3A8A314A1}"/>
              </a:ext>
            </a:extLst>
          </p:cNvPr>
          <p:cNvSpPr txBox="1"/>
          <p:nvPr/>
        </p:nvSpPr>
        <p:spPr>
          <a:xfrm>
            <a:off x="1909472" y="1290323"/>
            <a:ext cx="1360782" cy="430879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Britain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6138D-008A-41DC-941D-182C138182C5}"/>
              </a:ext>
            </a:extLst>
          </p:cNvPr>
          <p:cNvSpPr txBox="1"/>
          <p:nvPr/>
        </p:nvSpPr>
        <p:spPr>
          <a:xfrm>
            <a:off x="1909472" y="2134726"/>
            <a:ext cx="1242348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Germany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C3A3E9-0F0A-4A10-B375-904B73CE95E4}"/>
              </a:ext>
            </a:extLst>
          </p:cNvPr>
          <p:cNvSpPr txBox="1"/>
          <p:nvPr/>
        </p:nvSpPr>
        <p:spPr>
          <a:xfrm>
            <a:off x="1924102" y="2896456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US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C93C70A8-7176-4433-8C52-1854C47C6C5B}"/>
              </a:ext>
            </a:extLst>
          </p:cNvPr>
          <p:cNvSpPr txBox="1">
            <a:spLocks/>
          </p:cNvSpPr>
          <p:nvPr/>
        </p:nvSpPr>
        <p:spPr>
          <a:xfrm>
            <a:off x="2966320" y="1137742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[46%]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09B72-BC72-4E20-890B-13A4C9D756BD}"/>
              </a:ext>
            </a:extLst>
          </p:cNvPr>
          <p:cNvSpPr txBox="1"/>
          <p:nvPr/>
        </p:nvSpPr>
        <p:spPr>
          <a:xfrm>
            <a:off x="4775647" y="1268515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Canada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87AB94-F11B-44EC-8B39-557CC69B3D1F}"/>
              </a:ext>
            </a:extLst>
          </p:cNvPr>
          <p:cNvSpPr txBox="1"/>
          <p:nvPr/>
        </p:nvSpPr>
        <p:spPr>
          <a:xfrm>
            <a:off x="4775647" y="2101618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Britain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C72E2FEE-FFE8-4B6D-9E10-7B7970226A88}"/>
              </a:ext>
            </a:extLst>
          </p:cNvPr>
          <p:cNvSpPr txBox="1">
            <a:spLocks/>
          </p:cNvSpPr>
          <p:nvPr/>
        </p:nvSpPr>
        <p:spPr>
          <a:xfrm>
            <a:off x="2966320" y="1974464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lang="en-US" sz="5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28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%]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53EB48EC-EA33-4D3D-B60D-4B6A08564673}"/>
              </a:ext>
            </a:extLst>
          </p:cNvPr>
          <p:cNvSpPr txBox="1">
            <a:spLocks/>
          </p:cNvSpPr>
          <p:nvPr/>
        </p:nvSpPr>
        <p:spPr>
          <a:xfrm>
            <a:off x="2966320" y="2753556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[7%]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BED6E-4236-4A26-B770-A71839438E78}"/>
              </a:ext>
            </a:extLst>
          </p:cNvPr>
          <p:cNvSpPr txBox="1"/>
          <p:nvPr/>
        </p:nvSpPr>
        <p:spPr>
          <a:xfrm>
            <a:off x="4775647" y="2880710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France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CB0F38-D365-4165-ACB5-1CC1D6060F8B}"/>
              </a:ext>
            </a:extLst>
          </p:cNvPr>
          <p:cNvSpPr/>
          <p:nvPr/>
        </p:nvSpPr>
        <p:spPr>
          <a:xfrm>
            <a:off x="6211943" y="679015"/>
            <a:ext cx="2815302" cy="534754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Mexico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E01F90-D5CE-4ECA-A379-EEB15BB948AC}"/>
              </a:ext>
            </a:extLst>
          </p:cNvPr>
          <p:cNvSpPr txBox="1"/>
          <p:nvPr/>
        </p:nvSpPr>
        <p:spPr>
          <a:xfrm>
            <a:off x="6274215" y="3484427"/>
            <a:ext cx="2863957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lvl="0"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400" b="1" dirty="0">
                <a:solidFill>
                  <a:srgbClr val="00863D"/>
                </a:solidFill>
                <a:cs typeface="Arial" pitchFamily="34" charset="0"/>
              </a:rPr>
              <a:t>Ranked with the highest frequency of which country Mexicans feel are closest in terms of human rights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5BD23D81-83F1-4307-909F-375F930D1278}"/>
              </a:ext>
            </a:extLst>
          </p:cNvPr>
          <p:cNvSpPr txBox="1">
            <a:spLocks/>
          </p:cNvSpPr>
          <p:nvPr/>
        </p:nvSpPr>
        <p:spPr>
          <a:xfrm>
            <a:off x="5970281" y="1137742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[37%]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8BEED9-C92A-40B1-97C1-9861A37EDA85}"/>
              </a:ext>
            </a:extLst>
          </p:cNvPr>
          <p:cNvSpPr txBox="1"/>
          <p:nvPr/>
        </p:nvSpPr>
        <p:spPr>
          <a:xfrm>
            <a:off x="7779608" y="1237737"/>
            <a:ext cx="1360782" cy="47704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5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Canada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2A3C04-B2B4-454C-A2DF-4C12C5F38540}"/>
              </a:ext>
            </a:extLst>
          </p:cNvPr>
          <p:cNvSpPr txBox="1"/>
          <p:nvPr/>
        </p:nvSpPr>
        <p:spPr>
          <a:xfrm>
            <a:off x="7779608" y="2070840"/>
            <a:ext cx="1360782" cy="47704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5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US</a:t>
            </a:r>
          </a:p>
        </p:txBody>
      </p: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A7FA2670-0976-4CBF-87AB-CC25DBF1A0DF}"/>
              </a:ext>
            </a:extLst>
          </p:cNvPr>
          <p:cNvSpPr txBox="1">
            <a:spLocks/>
          </p:cNvSpPr>
          <p:nvPr/>
        </p:nvSpPr>
        <p:spPr>
          <a:xfrm>
            <a:off x="5970281" y="1974464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[25%]</a:t>
            </a:r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FD879E18-F96E-49B0-9FC9-CF2F46A5166C}"/>
              </a:ext>
            </a:extLst>
          </p:cNvPr>
          <p:cNvSpPr txBox="1">
            <a:spLocks/>
          </p:cNvSpPr>
          <p:nvPr/>
        </p:nvSpPr>
        <p:spPr>
          <a:xfrm>
            <a:off x="5970281" y="2753556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[10%]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57F568-5213-40BE-B414-625F28C474D6}"/>
              </a:ext>
            </a:extLst>
          </p:cNvPr>
          <p:cNvSpPr txBox="1"/>
          <p:nvPr/>
        </p:nvSpPr>
        <p:spPr>
          <a:xfrm>
            <a:off x="7779607" y="2849932"/>
            <a:ext cx="1464537" cy="47704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5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3436702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rug&#10;&#10;Description automatically generated">
            <a:extLst>
              <a:ext uri="{FF2B5EF4-FFF2-40B4-BE49-F238E27FC236}">
                <a16:creationId xmlns:a16="http://schemas.microsoft.com/office/drawing/2014/main" id="{1F25DFAE-2346-47DA-B559-1CF24C1E8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62" b="9372"/>
          <a:stretch/>
        </p:blipFill>
        <p:spPr>
          <a:xfrm>
            <a:off x="0" y="617968"/>
            <a:ext cx="9144000" cy="3954196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/>
          </p:cNvSpPr>
          <p:nvPr/>
        </p:nvSpPr>
        <p:spPr>
          <a:xfrm>
            <a:off x="8617349" y="4782762"/>
            <a:ext cx="38914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EA7BD-2368-44CB-8423-B071BE31EC1E}" type="slidenum"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 bwMode="auto">
          <a:xfrm>
            <a:off x="1289" y="-9492"/>
            <a:ext cx="6300655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Canadians, Americans and Mexicans on business values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9B74BA-13B2-4146-B114-ED8241A14FF3}"/>
              </a:ext>
            </a:extLst>
          </p:cNvPr>
          <p:cNvSpPr/>
          <p:nvPr/>
        </p:nvSpPr>
        <p:spPr>
          <a:xfrm>
            <a:off x="100145" y="4609235"/>
            <a:ext cx="8183430" cy="695018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4F81BD">
                    <a:lumMod val="50000"/>
                  </a:srgbClr>
                </a:solidFill>
              </a:rPr>
              <a:t>QUESTION – 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</a:rPr>
              <a:t>Thinking about Canada/the US/Mexico in relation with the countries below, could you please identify the first and second ranked countries that are closest with Canada/the US/Mexico in terms of business values? </a:t>
            </a:r>
            <a:r>
              <a:rPr lang="en-US" sz="1050" dirty="0">
                <a:solidFill>
                  <a:srgbClr val="4F81BD">
                    <a:lumMod val="50000"/>
                  </a:srgbClr>
                </a:solidFill>
              </a:rPr>
              <a:t>[FIRST RANKED]</a:t>
            </a:r>
            <a:r>
              <a:rPr lang="en-CA" sz="1050" dirty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kumimoji="0" lang="en-CA" sz="105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(Source: Nanos and University of Buffalo, September 2019)</a:t>
            </a:r>
          </a:p>
          <a:p>
            <a:pPr marL="0" marR="0" lvl="0" indent="0" algn="l" defTabSz="308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05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EA39F-004C-4251-AD8C-2D32333687D9}"/>
              </a:ext>
            </a:extLst>
          </p:cNvPr>
          <p:cNvSpPr txBox="1"/>
          <p:nvPr/>
        </p:nvSpPr>
        <p:spPr>
          <a:xfrm>
            <a:off x="706956" y="686133"/>
            <a:ext cx="2044945" cy="534754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Canada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FCE07AEF-9E9D-4246-8AFE-0928DF57292C}"/>
              </a:ext>
            </a:extLst>
          </p:cNvPr>
          <p:cNvSpPr txBox="1">
            <a:spLocks/>
          </p:cNvSpPr>
          <p:nvPr/>
        </p:nvSpPr>
        <p:spPr>
          <a:xfrm>
            <a:off x="116801" y="1164265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lang="en-US" sz="5000" dirty="0">
                <a:solidFill>
                  <a:srgbClr val="C00000"/>
                </a:solidFill>
                <a:latin typeface="Calibri"/>
              </a:rPr>
              <a:t>34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828801-BE44-4746-9D15-A7D7A2216797}"/>
              </a:ext>
            </a:extLst>
          </p:cNvPr>
          <p:cNvSpPr/>
          <p:nvPr/>
        </p:nvSpPr>
        <p:spPr>
          <a:xfrm>
            <a:off x="3207982" y="679015"/>
            <a:ext cx="2815302" cy="534754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United 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A6FC5-0610-4870-83D7-6A5CD2A206BE}"/>
              </a:ext>
            </a:extLst>
          </p:cNvPr>
          <p:cNvSpPr txBox="1"/>
          <p:nvPr/>
        </p:nvSpPr>
        <p:spPr>
          <a:xfrm>
            <a:off x="297451" y="3484427"/>
            <a:ext cx="2863957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lvl="0"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400" b="1" dirty="0">
                <a:solidFill>
                  <a:srgbClr val="C00000"/>
                </a:solidFill>
                <a:cs typeface="Arial" pitchFamily="34" charset="0"/>
              </a:rPr>
              <a:t>Ranked with the highest frequency of which country Canadians feel are closest in terms of business values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7B0EC-3FDE-464C-A051-08C61B37BFF1}"/>
              </a:ext>
            </a:extLst>
          </p:cNvPr>
          <p:cNvSpPr txBox="1"/>
          <p:nvPr/>
        </p:nvSpPr>
        <p:spPr>
          <a:xfrm>
            <a:off x="3270254" y="3484427"/>
            <a:ext cx="2863957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lvl="0"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400" b="1" dirty="0">
                <a:solidFill>
                  <a:srgbClr val="4F81BD">
                    <a:lumMod val="75000"/>
                  </a:srgbClr>
                </a:solidFill>
                <a:cs typeface="Arial" pitchFamily="34" charset="0"/>
              </a:rPr>
              <a:t>Ranked with the highest frequency of which country Americans feel are closest in terms of business values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6A604B0-DBC7-45A2-A463-950B95F63227}"/>
              </a:ext>
            </a:extLst>
          </p:cNvPr>
          <p:cNvSpPr txBox="1">
            <a:spLocks/>
          </p:cNvSpPr>
          <p:nvPr/>
        </p:nvSpPr>
        <p:spPr>
          <a:xfrm>
            <a:off x="114775" y="2007431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lang="en-US" sz="5000" dirty="0">
                <a:solidFill>
                  <a:srgbClr val="C00000"/>
                </a:solidFill>
                <a:latin typeface="Calibri"/>
              </a:rPr>
              <a:t>32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%]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72A6F44-DA2E-4591-BF82-C9ECDB5AA9B9}"/>
              </a:ext>
            </a:extLst>
          </p:cNvPr>
          <p:cNvSpPr txBox="1">
            <a:spLocks/>
          </p:cNvSpPr>
          <p:nvPr/>
        </p:nvSpPr>
        <p:spPr>
          <a:xfrm>
            <a:off x="100145" y="2769302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[17%]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04E499-F480-4A6D-9BCB-43A3A8A314A1}"/>
              </a:ext>
            </a:extLst>
          </p:cNvPr>
          <p:cNvSpPr txBox="1"/>
          <p:nvPr/>
        </p:nvSpPr>
        <p:spPr>
          <a:xfrm>
            <a:off x="1909472" y="1290323"/>
            <a:ext cx="1360782" cy="430879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6138D-008A-41DC-941D-182C138182C5}"/>
              </a:ext>
            </a:extLst>
          </p:cNvPr>
          <p:cNvSpPr txBox="1"/>
          <p:nvPr/>
        </p:nvSpPr>
        <p:spPr>
          <a:xfrm>
            <a:off x="1909472" y="2134726"/>
            <a:ext cx="1242348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Britain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C3A3E9-0F0A-4A10-B375-904B73CE95E4}"/>
              </a:ext>
            </a:extLst>
          </p:cNvPr>
          <p:cNvSpPr txBox="1"/>
          <p:nvPr/>
        </p:nvSpPr>
        <p:spPr>
          <a:xfrm>
            <a:off x="1924102" y="2896456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Germany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C93C70A8-7176-4433-8C52-1854C47C6C5B}"/>
              </a:ext>
            </a:extLst>
          </p:cNvPr>
          <p:cNvSpPr txBox="1">
            <a:spLocks/>
          </p:cNvSpPr>
          <p:nvPr/>
        </p:nvSpPr>
        <p:spPr>
          <a:xfrm>
            <a:off x="2966320" y="1137742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lang="en-US" sz="5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25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09B72-BC72-4E20-890B-13A4C9D756BD}"/>
              </a:ext>
            </a:extLst>
          </p:cNvPr>
          <p:cNvSpPr txBox="1"/>
          <p:nvPr/>
        </p:nvSpPr>
        <p:spPr>
          <a:xfrm>
            <a:off x="4775647" y="1268515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Canada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87AB94-F11B-44EC-8B39-557CC69B3D1F}"/>
              </a:ext>
            </a:extLst>
          </p:cNvPr>
          <p:cNvSpPr txBox="1"/>
          <p:nvPr/>
        </p:nvSpPr>
        <p:spPr>
          <a:xfrm>
            <a:off x="4775647" y="2101618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Britain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C72E2FEE-FFE8-4B6D-9E10-7B7970226A88}"/>
              </a:ext>
            </a:extLst>
          </p:cNvPr>
          <p:cNvSpPr txBox="1">
            <a:spLocks/>
          </p:cNvSpPr>
          <p:nvPr/>
        </p:nvSpPr>
        <p:spPr>
          <a:xfrm>
            <a:off x="2966320" y="1974464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lang="en-US" sz="500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21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%]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53EB48EC-EA33-4D3D-B60D-4B6A08564673}"/>
              </a:ext>
            </a:extLst>
          </p:cNvPr>
          <p:cNvSpPr txBox="1">
            <a:spLocks/>
          </p:cNvSpPr>
          <p:nvPr/>
        </p:nvSpPr>
        <p:spPr>
          <a:xfrm>
            <a:off x="2966320" y="2753556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[16%]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BED6E-4236-4A26-B770-A71839438E78}"/>
              </a:ext>
            </a:extLst>
          </p:cNvPr>
          <p:cNvSpPr txBox="1"/>
          <p:nvPr/>
        </p:nvSpPr>
        <p:spPr>
          <a:xfrm>
            <a:off x="4775647" y="2880710"/>
            <a:ext cx="1360782" cy="415490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China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CB0F38-D365-4165-ACB5-1CC1D6060F8B}"/>
              </a:ext>
            </a:extLst>
          </p:cNvPr>
          <p:cNvSpPr/>
          <p:nvPr/>
        </p:nvSpPr>
        <p:spPr>
          <a:xfrm>
            <a:off x="6211943" y="679015"/>
            <a:ext cx="2815302" cy="534754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Mexico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E01F90-D5CE-4ECA-A379-EEB15BB948AC}"/>
              </a:ext>
            </a:extLst>
          </p:cNvPr>
          <p:cNvSpPr txBox="1"/>
          <p:nvPr/>
        </p:nvSpPr>
        <p:spPr>
          <a:xfrm>
            <a:off x="6274215" y="3484427"/>
            <a:ext cx="2863957" cy="73865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lvl="0"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400" b="1" dirty="0">
                <a:solidFill>
                  <a:srgbClr val="00863D"/>
                </a:solidFill>
                <a:cs typeface="Arial" pitchFamily="34" charset="0"/>
              </a:rPr>
              <a:t>Ranked with the highest frequency of which country Mexicans feel are closest in terms of business values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5BD23D81-83F1-4307-909F-375F930D1278}"/>
              </a:ext>
            </a:extLst>
          </p:cNvPr>
          <p:cNvSpPr txBox="1">
            <a:spLocks/>
          </p:cNvSpPr>
          <p:nvPr/>
        </p:nvSpPr>
        <p:spPr>
          <a:xfrm>
            <a:off x="5970281" y="1137742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[33%]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8BEED9-C92A-40B1-97C1-9861A37EDA85}"/>
              </a:ext>
            </a:extLst>
          </p:cNvPr>
          <p:cNvSpPr txBox="1"/>
          <p:nvPr/>
        </p:nvSpPr>
        <p:spPr>
          <a:xfrm>
            <a:off x="7779608" y="1237737"/>
            <a:ext cx="1360782" cy="47704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5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The 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2A3C04-B2B4-454C-A2DF-4C12C5F38540}"/>
              </a:ext>
            </a:extLst>
          </p:cNvPr>
          <p:cNvSpPr txBox="1"/>
          <p:nvPr/>
        </p:nvSpPr>
        <p:spPr>
          <a:xfrm>
            <a:off x="7779608" y="2070840"/>
            <a:ext cx="1360782" cy="47704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5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Canada</a:t>
            </a:r>
          </a:p>
        </p:txBody>
      </p: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A7FA2670-0976-4CBF-87AB-CC25DBF1A0DF}"/>
              </a:ext>
            </a:extLst>
          </p:cNvPr>
          <p:cNvSpPr txBox="1">
            <a:spLocks/>
          </p:cNvSpPr>
          <p:nvPr/>
        </p:nvSpPr>
        <p:spPr>
          <a:xfrm>
            <a:off x="5970281" y="1974464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[21%]</a:t>
            </a:r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FD879E18-F96E-49B0-9FC9-CF2F46A5166C}"/>
              </a:ext>
            </a:extLst>
          </p:cNvPr>
          <p:cNvSpPr txBox="1">
            <a:spLocks/>
          </p:cNvSpPr>
          <p:nvPr/>
        </p:nvSpPr>
        <p:spPr>
          <a:xfrm>
            <a:off x="5970281" y="2753556"/>
            <a:ext cx="1809327" cy="669798"/>
          </a:xfrm>
          <a:prstGeom prst="rect">
            <a:avLst/>
          </a:prstGeom>
        </p:spPr>
        <p:txBody>
          <a:bodyPr lIns="91431" tIns="45716" rIns="91431" bIns="45716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[18%]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57F568-5213-40BE-B414-625F28C474D6}"/>
              </a:ext>
            </a:extLst>
          </p:cNvPr>
          <p:cNvSpPr txBox="1"/>
          <p:nvPr/>
        </p:nvSpPr>
        <p:spPr>
          <a:xfrm>
            <a:off x="7779607" y="2849932"/>
            <a:ext cx="1464537" cy="477046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marL="0" marR="0" lvl="0" indent="0" algn="l" defTabSz="914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5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145131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/>
        </p:nvSpPr>
        <p:spPr bwMode="auto">
          <a:xfrm>
            <a:off x="232200" y="9525"/>
            <a:ext cx="5330400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lvl="0" algn="l"/>
            <a:r>
              <a:rPr lang="en-CA" sz="2100" b="1" dirty="0">
                <a:solidFill>
                  <a:schemeClr val="accent1">
                    <a:lumMod val="50000"/>
                  </a:schemeClr>
                </a:solidFill>
              </a:rPr>
              <a:t>Sources</a:t>
            </a:r>
            <a:r>
              <a:rPr lang="en-CA" sz="2400" b="1" dirty="0">
                <a:solidFill>
                  <a:srgbClr val="FF0000"/>
                </a:solidFill>
              </a:rPr>
              <a:t> 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229600" y="4767263"/>
            <a:ext cx="6628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EA7BD-2368-44CB-8423-B071BE31EC1E}" type="slidenum"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35861D-680D-4A3F-9FEF-6460504D06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42" y="1389877"/>
            <a:ext cx="2938312" cy="624129"/>
          </a:xfrm>
          <a:prstGeom prst="rect">
            <a:avLst/>
          </a:prstGeom>
        </p:spPr>
      </p:pic>
      <p:pic>
        <p:nvPicPr>
          <p:cNvPr id="1026" name="Picture 2" descr="Image result for woodrow wilson international centre for scholars">
            <a:extLst>
              <a:ext uri="{FF2B5EF4-FFF2-40B4-BE49-F238E27FC236}">
                <a16:creationId xmlns:a16="http://schemas.microsoft.com/office/drawing/2014/main" id="{46B85B6D-5451-4ACF-935B-CDB5BB6E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0" y="1108432"/>
            <a:ext cx="3152030" cy="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tvnews LOGO">
            <a:extLst>
              <a:ext uri="{FF2B5EF4-FFF2-40B4-BE49-F238E27FC236}">
                <a16:creationId xmlns:a16="http://schemas.microsoft.com/office/drawing/2014/main" id="{696B1A2A-9BD5-45DF-BA37-D58BE937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4" y="3655638"/>
            <a:ext cx="2086751" cy="9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rleton university LOGO">
            <a:extLst>
              <a:ext uri="{FF2B5EF4-FFF2-40B4-BE49-F238E27FC236}">
                <a16:creationId xmlns:a16="http://schemas.microsoft.com/office/drawing/2014/main" id="{E05EFEF0-70A8-4705-97FA-7E1B0A5BF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87" y="2430963"/>
            <a:ext cx="2938313" cy="7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e globe and mail logo">
            <a:extLst>
              <a:ext uri="{FF2B5EF4-FFF2-40B4-BE49-F238E27FC236}">
                <a16:creationId xmlns:a16="http://schemas.microsoft.com/office/drawing/2014/main" id="{008210DC-80B4-40C0-9C55-601BC704A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76" y="3408628"/>
            <a:ext cx="5060722" cy="125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1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7083" y="4642068"/>
            <a:ext cx="4531683" cy="418019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>
              <a:defRPr/>
            </a:pPr>
            <a:r>
              <a:rPr lang="en-US" sz="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QUESTION – </a:t>
            </a:r>
            <a:r>
              <a:rPr lang="en-CA" sz="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Thinking about Canada in relation with the countries below, could you please identify the first and second ranked countries that are closest with Canada in terms of business values? [ROTATE][FIRST RANKED] </a:t>
            </a:r>
            <a:r>
              <a:rPr lang="en-CA" sz="800" dirty="0">
                <a:solidFill>
                  <a:srgbClr val="4F81BD">
                    <a:lumMod val="50000"/>
                  </a:srgbClr>
                </a:solidFill>
                <a:cs typeface="Arial" pitchFamily="34" charset="0"/>
              </a:rPr>
              <a:t>(</a:t>
            </a:r>
            <a:r>
              <a:rPr lang="en-US" sz="800" dirty="0">
                <a:solidFill>
                  <a:srgbClr val="4F81BD">
                    <a:lumMod val="50000"/>
                  </a:srgbClr>
                </a:solidFill>
                <a:cs typeface="Arial" pitchFamily="34" charset="0"/>
              </a:rPr>
              <a:t>Source: Nanos and University of Buffalo, September 2019)</a:t>
            </a:r>
            <a:endParaRPr lang="en-CA" sz="800" dirty="0">
              <a:solidFill>
                <a:srgbClr val="4F81B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8679614" y="4851077"/>
            <a:ext cx="38914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CCBEA7BD-2368-44CB-8423-B071BE31EC1E}" type="slidenum">
              <a:rPr lang="en-CA" sz="180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en-C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le 5"/>
          <p:cNvSpPr txBox="1">
            <a:spLocks/>
          </p:cNvSpPr>
          <p:nvPr/>
        </p:nvSpPr>
        <p:spPr bwMode="auto">
          <a:xfrm>
            <a:off x="67083" y="0"/>
            <a:ext cx="5631458" cy="62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l"/>
            <a:r>
              <a:rPr lang="en-CA" sz="2100" dirty="0"/>
              <a:t>Canadian sentiment towards Germany over time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42F0E6B-30E6-4A3E-B233-C489EFDB0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7955696"/>
              </p:ext>
            </p:extLst>
          </p:nvPr>
        </p:nvGraphicFramePr>
        <p:xfrm>
          <a:off x="160759" y="1472900"/>
          <a:ext cx="4300030" cy="324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58100CF-F44D-4C42-8944-B17E6B92426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30301014"/>
              </p:ext>
            </p:extLst>
          </p:nvPr>
        </p:nvGraphicFramePr>
        <p:xfrm>
          <a:off x="67083" y="1062709"/>
          <a:ext cx="4334777" cy="396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17">
                <a:tc>
                  <a:txBody>
                    <a:bodyPr/>
                    <a:lstStyle/>
                    <a:p>
                      <a:pPr algn="ctr"/>
                      <a:r>
                        <a:rPr lang="en-CA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CAN &gt;</a:t>
                      </a:r>
                    </a:p>
                  </a:txBody>
                  <a:tcPr marL="45720" marR="4572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7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PM Martin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PM Harper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PM Trudeau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AF1B8CF-A0A9-40CC-8689-084001206DC8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66387672"/>
              </p:ext>
            </p:extLst>
          </p:nvPr>
        </p:nvGraphicFramePr>
        <p:xfrm>
          <a:off x="4598767" y="1062708"/>
          <a:ext cx="4419224" cy="396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17">
                <a:tc>
                  <a:txBody>
                    <a:bodyPr/>
                    <a:lstStyle/>
                    <a:p>
                      <a:pPr algn="ctr"/>
                      <a:r>
                        <a:rPr lang="en-CA" sz="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CAN &gt;</a:t>
                      </a:r>
                    </a:p>
                  </a:txBody>
                  <a:tcPr marL="45720" marR="4572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7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PM Martin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PM Harper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PM Trudeau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9666389-18A9-44B3-9B42-BC7FA7046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679856"/>
              </p:ext>
            </p:extLst>
          </p:nvPr>
        </p:nvGraphicFramePr>
        <p:xfrm>
          <a:off x="4683213" y="1472900"/>
          <a:ext cx="4334777" cy="322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B6C98F1-F4A1-4E29-BC89-D634EFE5D733}"/>
              </a:ext>
            </a:extLst>
          </p:cNvPr>
          <p:cNvSpPr/>
          <p:nvPr/>
        </p:nvSpPr>
        <p:spPr>
          <a:xfrm>
            <a:off x="4692442" y="4642067"/>
            <a:ext cx="4451558" cy="418019"/>
          </a:xfrm>
          <a:prstGeom prst="rect">
            <a:avLst/>
          </a:prstGeom>
        </p:spPr>
        <p:txBody>
          <a:bodyPr wrap="square" lIns="48216" tIns="24108" rIns="48216" bIns="24108">
            <a:spAutoFit/>
          </a:bodyPr>
          <a:lstStyle/>
          <a:p>
            <a:pPr defTabSz="308048">
              <a:defRPr/>
            </a:pPr>
            <a:r>
              <a:rPr lang="en-US" sz="800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QUESTION – </a:t>
            </a:r>
            <a:r>
              <a:rPr lang="en-CA" sz="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Thinking about Canada in relation with the countries below, could you please identify the first and second ranked countries that are closest with Canada in terms of human rights? [ROTATE][FIRST RANKED] </a:t>
            </a:r>
            <a:r>
              <a:rPr lang="en-CA" sz="800" dirty="0">
                <a:solidFill>
                  <a:srgbClr val="4F81BD">
                    <a:lumMod val="50000"/>
                  </a:srgbClr>
                </a:solidFill>
                <a:cs typeface="Arial" pitchFamily="34" charset="0"/>
              </a:rPr>
              <a:t>(</a:t>
            </a:r>
            <a:r>
              <a:rPr lang="en-US" sz="800" dirty="0">
                <a:solidFill>
                  <a:srgbClr val="4F81BD">
                    <a:lumMod val="50000"/>
                  </a:srgbClr>
                </a:solidFill>
                <a:cs typeface="Arial" pitchFamily="34" charset="0"/>
              </a:rPr>
              <a:t>Source: Nanos and University of Buffalo, September 2019)</a:t>
            </a:r>
            <a:endParaRPr lang="en-CA" sz="800" dirty="0">
              <a:solidFill>
                <a:srgbClr val="4F81BD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7AD99-6745-4980-BB3B-AE375111FF36}"/>
              </a:ext>
            </a:extLst>
          </p:cNvPr>
          <p:cNvSpPr txBox="1"/>
          <p:nvPr/>
        </p:nvSpPr>
        <p:spPr>
          <a:xfrm>
            <a:off x="407790" y="637550"/>
            <a:ext cx="3850268" cy="400101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en-CA" sz="2000" b="1" dirty="0">
                <a:solidFill>
                  <a:srgbClr val="C00000"/>
                </a:solidFill>
                <a:cs typeface="Arial" pitchFamily="34" charset="0"/>
              </a:rPr>
              <a:t>Business values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67230C-E977-425E-A196-86C58D6AF7CC}"/>
              </a:ext>
            </a:extLst>
          </p:cNvPr>
          <p:cNvSpPr txBox="1"/>
          <p:nvPr/>
        </p:nvSpPr>
        <p:spPr>
          <a:xfrm>
            <a:off x="5023920" y="637553"/>
            <a:ext cx="3850268" cy="400101"/>
          </a:xfrm>
          <a:prstGeom prst="rect">
            <a:avLst/>
          </a:prstGeom>
          <a:noFill/>
        </p:spPr>
        <p:txBody>
          <a:bodyPr wrap="square" lIns="91431" tIns="45716" rIns="91431" bIns="45716" rtlCol="0" anchor="ctr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</a:pPr>
            <a:r>
              <a:rPr lang="en-CA" sz="2000" b="1" dirty="0">
                <a:solidFill>
                  <a:srgbClr val="C00000"/>
                </a:solidFill>
                <a:cs typeface="Arial" pitchFamily="34" charset="0"/>
              </a:rPr>
              <a:t>Human rights</a:t>
            </a:r>
          </a:p>
        </p:txBody>
      </p:sp>
    </p:spTree>
    <p:extLst>
      <p:ext uri="{BB962C8B-B14F-4D97-AF65-F5344CB8AC3E}">
        <p14:creationId xmlns:p14="http://schemas.microsoft.com/office/powerpoint/2010/main" val="4044054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ivitasinc.com/2013/wp-content/uploads/2013/06/IDEAS-rev2-Jan-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399415"/>
            <a:ext cx="9144001" cy="266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60AC2-CCE7-40B6-8146-71885716F57F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civitasinc.com/2013/wp-content/uploads/2013/06/IDEAS-rev2-Jan-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0"/>
          <a:stretch/>
        </p:blipFill>
        <p:spPr bwMode="auto">
          <a:xfrm>
            <a:off x="0" y="2268230"/>
            <a:ext cx="9126447" cy="28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ivitasinc.com/2013/wp-content/uploads/2013/06/IDEAS-rev2-Jan-17.jpg">
            <a:extLst>
              <a:ext uri="{FF2B5EF4-FFF2-40B4-BE49-F238E27FC236}">
                <a16:creationId xmlns:a16="http://schemas.microsoft.com/office/drawing/2014/main" id="{B600779D-58AA-4D33-85DA-985585B52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00"/>
          <a:stretch/>
        </p:blipFill>
        <p:spPr bwMode="auto">
          <a:xfrm>
            <a:off x="0" y="2268230"/>
            <a:ext cx="9185189" cy="28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1D857F-EBD1-4C93-890F-61F142D0E81C}"/>
              </a:ext>
            </a:extLst>
          </p:cNvPr>
          <p:cNvSpPr txBox="1"/>
          <p:nvPr/>
        </p:nvSpPr>
        <p:spPr>
          <a:xfrm>
            <a:off x="728661" y="2902737"/>
            <a:ext cx="7930099" cy="72327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342883" marR="0" lvl="0" indent="-34288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CA" sz="212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Election lacking a focus on major issues – more focused on gotcha politics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8B3161-E639-4B19-836A-22A7ACC5A515}"/>
              </a:ext>
            </a:extLst>
          </p:cNvPr>
          <p:cNvSpPr/>
          <p:nvPr/>
        </p:nvSpPr>
        <p:spPr>
          <a:xfrm>
            <a:off x="728662" y="3666116"/>
            <a:ext cx="7815080" cy="3962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883" marR="0" lvl="0" indent="-34288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lang="en-CA" sz="2125" dirty="0">
                <a:solidFill>
                  <a:srgbClr val="44546A">
                    <a:lumMod val="75000"/>
                  </a:srgbClr>
                </a:solidFill>
                <a:latin typeface="Calibri"/>
              </a:rPr>
              <a:t>Little sympathy for Brexit &gt; views of Germany on the rise</a:t>
            </a:r>
            <a:endParaRPr kumimoji="0" lang="en-CA" sz="2125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381C0C-70BE-4B85-9C4B-083AA72EFDAC}"/>
              </a:ext>
            </a:extLst>
          </p:cNvPr>
          <p:cNvSpPr/>
          <p:nvPr/>
        </p:nvSpPr>
        <p:spPr>
          <a:xfrm>
            <a:off x="728662" y="4260516"/>
            <a:ext cx="7930099" cy="3962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883" marR="0" lvl="0" indent="-34288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CA" sz="212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Election scenario outcomes for the House of Commons</a:t>
            </a:r>
            <a:endParaRPr kumimoji="0" lang="en-CA" sz="3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BDB3C2-CA97-4EE4-9983-B923D3FA3797}"/>
              </a:ext>
            </a:extLst>
          </p:cNvPr>
          <p:cNvSpPr/>
          <p:nvPr/>
        </p:nvSpPr>
        <p:spPr>
          <a:xfrm>
            <a:off x="728661" y="2268223"/>
            <a:ext cx="7815080" cy="3962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883" marR="0" lvl="0" indent="-34288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"/>
              <a:tabLst/>
              <a:defRPr/>
            </a:pPr>
            <a:r>
              <a:rPr kumimoji="0" lang="en-CA" sz="2125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Perceived stability may be the primary frame for foreign relations</a:t>
            </a:r>
          </a:p>
        </p:txBody>
      </p:sp>
    </p:spTree>
    <p:extLst>
      <p:ext uri="{BB962C8B-B14F-4D97-AF65-F5344CB8AC3E}">
        <p14:creationId xmlns:p14="http://schemas.microsoft.com/office/powerpoint/2010/main" val="2340030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228600" y="0"/>
            <a:ext cx="4953000" cy="6286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CA" sz="21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229600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A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CCBEA7BD-2368-44CB-8423-B071BE31EC1E}" type="slidenum">
              <a:rPr lang="en-CA" sz="2400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en-C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2201481-46F6-461D-A792-53475B3944D9}"/>
              </a:ext>
            </a:extLst>
          </p:cNvPr>
          <p:cNvSpPr txBox="1">
            <a:spLocks/>
          </p:cNvSpPr>
          <p:nvPr/>
        </p:nvSpPr>
        <p:spPr>
          <a:xfrm>
            <a:off x="3722152" y="1073082"/>
            <a:ext cx="5277916" cy="25458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veni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veni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veni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&gt;"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2019 Canadian Federal Election</a:t>
            </a:r>
          </a:p>
          <a:p>
            <a:pPr>
              <a:buFont typeface="Calibri" panose="020F0502020204030204" pitchFamily="34" charset="0"/>
              <a:buChar char="&gt;"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Views on Brexit</a:t>
            </a:r>
          </a:p>
          <a:p>
            <a:pPr>
              <a:buFont typeface="Calibri" panose="020F0502020204030204" pitchFamily="34" charset="0"/>
              <a:buChar char="&gt;"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Values and partnership alignment</a:t>
            </a:r>
          </a:p>
        </p:txBody>
      </p:sp>
      <p:pic>
        <p:nvPicPr>
          <p:cNvPr id="8" name="Picture 2" descr="http://a101.phobos.apple.com/us/r30/Purple2/v4/82/a9/d7/82a9d75e-62e7-7c6b-452c-01fbe9eaccf2/mzl.uhrdixzj.png">
            <a:extLst>
              <a:ext uri="{FF2B5EF4-FFF2-40B4-BE49-F238E27FC236}">
                <a16:creationId xmlns:a16="http://schemas.microsoft.com/office/drawing/2014/main" id="{4D5D596B-D619-4B12-A32A-82CBE27C4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1060726"/>
            <a:ext cx="3351008" cy="33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563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stle on top of a building&#10;&#10;Description automatically generated">
            <a:extLst>
              <a:ext uri="{FF2B5EF4-FFF2-40B4-BE49-F238E27FC236}">
                <a16:creationId xmlns:a16="http://schemas.microsoft.com/office/drawing/2014/main" id="{886D945C-8FF9-46CA-B81E-3BB08B8C4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31" r="24089" b="1"/>
          <a:stretch/>
        </p:blipFill>
        <p:spPr>
          <a:xfrm>
            <a:off x="0" y="642945"/>
            <a:ext cx="9144000" cy="4493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DD47E-C923-4514-9D25-18F92970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8" y="14295"/>
            <a:ext cx="6173651" cy="628650"/>
          </a:xfrm>
        </p:spPr>
        <p:txBody>
          <a:bodyPr anchor="ctr">
            <a:normAutofit/>
          </a:bodyPr>
          <a:lstStyle/>
          <a:p>
            <a:r>
              <a:rPr lang="en-CA" sz="21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2019 CANADIAN FEDERAL ELECTION</a:t>
            </a:r>
          </a:p>
        </p:txBody>
      </p:sp>
    </p:spTree>
    <p:extLst>
      <p:ext uri="{BB962C8B-B14F-4D97-AF65-F5344CB8AC3E}">
        <p14:creationId xmlns:p14="http://schemas.microsoft.com/office/powerpoint/2010/main" val="207384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163" y="958130"/>
            <a:ext cx="4687661" cy="2125644"/>
          </a:xfrm>
          <a:prstGeom prst="rect">
            <a:avLst/>
          </a:prstGeom>
          <a:noFill/>
        </p:spPr>
        <p:txBody>
          <a:bodyPr wrap="square" lIns="57147" tIns="28574" rIns="57147" bIns="28574">
            <a:spAutoFit/>
          </a:bodyPr>
          <a:lstStyle/>
          <a:p>
            <a:pPr defTabSz="685732"/>
            <a:r>
              <a:rPr lang="en-CA" sz="45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“Events, dear boy, events”</a:t>
            </a:r>
          </a:p>
          <a:p>
            <a:pPr defTabSz="685732"/>
            <a:endParaRPr lang="en-CA" sz="225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defTabSz="685732"/>
            <a:r>
              <a:rPr lang="en-CA" sz="2188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Harold Macmillan </a:t>
            </a:r>
            <a:r>
              <a:rPr lang="en-US" sz="2188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British PM (</a:t>
            </a:r>
            <a:r>
              <a:rPr lang="en-CA" sz="2188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1957-63)</a:t>
            </a:r>
          </a:p>
        </p:txBody>
      </p:sp>
      <p:pic>
        <p:nvPicPr>
          <p:cNvPr id="63490" name="Picture 2" descr="Image result for harold macmil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9240" y="6"/>
            <a:ext cx="3964781" cy="5183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545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4728177"/>
            <a:ext cx="2057400" cy="273844"/>
          </a:xfrm>
        </p:spPr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EA7BD-2368-44CB-8423-B071BE31EC1E}" type="slidenum"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784874"/>
            <a:ext cx="2246312" cy="3573569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pPr marL="0" marR="0" lvl="0" indent="0" algn="l" defTabSz="410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national dual-frame (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land+cell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random telephone survey is conducted nightly by Nanos Research throughout the campaign using live agents.  Each evening a new group of 400 eligible voters are interviewed.  The daily tracking figures are based on a three-day rolling sample comprised of 1,200 interviews.  To update the tracking a new day of interviewing is added and the oldest day dropped. The margin of error for a survey of 1,200 respondents is ±2.8 percentage points, 19 times out of 20. </a:t>
            </a:r>
            <a:endParaRPr kumimoji="0" lang="en-CA" sz="95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lvl="0" indent="0" algn="l" defTabSz="410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10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Contact:  Nik Nanos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nik@nanos.co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Ottawa: (613) 234-4666 x 237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Website: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www.nanos.co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Methodology: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www.nanos.co/method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Subscribe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Nanos data portals to get access to detailed demographic and regional breakdowns. </a:t>
            </a: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47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UNDECIDED &gt; 10%</a:t>
            </a:r>
          </a:p>
        </p:txBody>
      </p:sp>
      <p:pic>
        <p:nvPicPr>
          <p:cNvPr id="7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8E964388-650D-4C11-B6EE-7033FE0210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36512" r="4330" b="48992"/>
          <a:stretch/>
        </p:blipFill>
        <p:spPr>
          <a:xfrm>
            <a:off x="0" y="-5593"/>
            <a:ext cx="9135256" cy="6871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957994-4602-4247-A74C-B2C14F007034}"/>
              </a:ext>
            </a:extLst>
          </p:cNvPr>
          <p:cNvSpPr/>
          <p:nvPr/>
        </p:nvSpPr>
        <p:spPr>
          <a:xfrm>
            <a:off x="0" y="-5594"/>
            <a:ext cx="9135256" cy="69139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823"/>
            <a:ext cx="568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BALLOT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3BACA-98CB-47D2-A2D3-9B4C7CC48533}"/>
              </a:ext>
            </a:extLst>
          </p:cNvPr>
          <p:cNvSpPr txBox="1"/>
          <p:nvPr/>
        </p:nvSpPr>
        <p:spPr>
          <a:xfrm>
            <a:off x="2469704" y="753785"/>
            <a:ext cx="65667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Question: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a FEDERAL election were held today, could you please rank your top two current </a:t>
            </a:r>
            <a:r>
              <a:rPr kumimoji="0" lang="en-US" sz="95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voting preferences?  [First ranked response]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CTV, Globe, Nanos nightly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election tracking ending October 20</a:t>
            </a: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CA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2019. The data below represents the weekly tracking for August 2019. Nightly election tracking started on September 11</a:t>
            </a:r>
            <a:r>
              <a:rPr kumimoji="0" lang="en-CA" sz="95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CA" sz="95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2019.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0AC9CA2-8C9D-4D5F-8B43-B93C5EEC1D85}"/>
              </a:ext>
            </a:extLst>
          </p:cNvPr>
          <p:cNvGraphicFramePr>
            <a:graphicFrameLocks/>
          </p:cNvGraphicFramePr>
          <p:nvPr/>
        </p:nvGraphicFramePr>
        <p:xfrm>
          <a:off x="2578162" y="1498881"/>
          <a:ext cx="6240222" cy="318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06306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Voter-on-a-Canada-flag-background.-3d-illustration-1019876378_4068x2454.jpe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44000" cy="5162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B24675-F4DC-4F71-8422-896711CA9349}"/>
              </a:ext>
            </a:extLst>
          </p:cNvPr>
          <p:cNvSpPr txBox="1"/>
          <p:nvPr/>
        </p:nvSpPr>
        <p:spPr>
          <a:xfrm>
            <a:off x="0" y="197279"/>
            <a:ext cx="9144000" cy="534754"/>
          </a:xfrm>
          <a:prstGeom prst="rect">
            <a:avLst/>
          </a:prstGeom>
          <a:solidFill>
            <a:schemeClr val="tx2">
              <a:lumMod val="50000"/>
              <a:alpha val="58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Qualities of a good political leader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693547" y="4767264"/>
            <a:ext cx="270942" cy="273844"/>
          </a:xfrm>
        </p:spPr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0A5C-897D-4EEA-860A-A2F00632A361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1C181-298C-4E9D-A41A-AF87E0720049}"/>
              </a:ext>
            </a:extLst>
          </p:cNvPr>
          <p:cNvSpPr/>
          <p:nvPr/>
        </p:nvSpPr>
        <p:spPr>
          <a:xfrm>
            <a:off x="5948536" y="4823540"/>
            <a:ext cx="2943944" cy="27513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4106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Source: Nanos Survey, October 20</a:t>
            </a:r>
            <a:r>
              <a:rPr kumimoji="0" lang="en-US" sz="1188" b="0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</a:t>
            </a:r>
            <a:r>
              <a:rPr kumimoji="0" lang="en-US" sz="1188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2019</a:t>
            </a:r>
            <a:endParaRPr kumimoji="0" lang="en-CA" sz="1188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00" y="4764722"/>
            <a:ext cx="5275649" cy="394929"/>
          </a:xfrm>
          <a:prstGeom prst="rect">
            <a:avLst/>
          </a:prstGeom>
        </p:spPr>
        <p:txBody>
          <a:bodyPr wrap="square" lIns="48210" tIns="24105" rIns="48210" bIns="24105">
            <a:spAutoFit/>
          </a:bodyPr>
          <a:lstStyle/>
          <a:p>
            <a:pPr marL="0" marR="0" lvl="0" indent="0" algn="l" defTabSz="6857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QUESTION – </a:t>
            </a:r>
            <a:r>
              <a:rPr kumimoji="0" lang="en-CA" sz="1125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For each of the following federal political party leaders, do you think they have or do not have the qualities to be a good political leader? [RANDOMIZE ORDER]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C68485-C5E5-49A2-9D84-F39DD5D4B928}"/>
              </a:ext>
            </a:extLst>
          </p:cNvPr>
          <p:cNvGrpSpPr/>
          <p:nvPr/>
        </p:nvGrpSpPr>
        <p:grpSpPr>
          <a:xfrm>
            <a:off x="437329" y="965624"/>
            <a:ext cx="2829196" cy="1481931"/>
            <a:chOff x="507940" y="837792"/>
            <a:chExt cx="2829196" cy="1481930"/>
          </a:xfrm>
        </p:grpSpPr>
        <p:sp>
          <p:nvSpPr>
            <p:cNvPr id="20" name="TextBox 19"/>
            <p:cNvSpPr txBox="1"/>
            <p:nvPr/>
          </p:nvSpPr>
          <p:spPr>
            <a:xfrm>
              <a:off x="507940" y="837792"/>
              <a:ext cx="2829196" cy="534754"/>
            </a:xfrm>
            <a:prstGeom prst="rect">
              <a:avLst/>
            </a:prstGeom>
            <a:noFill/>
          </p:spPr>
          <p:txBody>
            <a:bodyPr wrap="square" lIns="91431" tIns="45716" rIns="91431" bIns="45716" rtlCol="0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75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Justin Trudeau</a:t>
              </a:r>
            </a:p>
          </p:txBody>
        </p:sp>
        <p:sp>
          <p:nvSpPr>
            <p:cNvPr id="50" name="Content Placeholder 6">
              <a:extLst>
                <a:ext uri="{FF2B5EF4-FFF2-40B4-BE49-F238E27FC236}">
                  <a16:creationId xmlns:a16="http://schemas.microsoft.com/office/drawing/2014/main" id="{2473D701-35F4-4E03-8E4C-6F063E28BA00}"/>
                </a:ext>
              </a:extLst>
            </p:cNvPr>
            <p:cNvSpPr txBox="1">
              <a:spLocks/>
            </p:cNvSpPr>
            <p:nvPr/>
          </p:nvSpPr>
          <p:spPr>
            <a:xfrm>
              <a:off x="507940" y="1383618"/>
              <a:ext cx="2829196" cy="936104"/>
            </a:xfrm>
            <a:prstGeom prst="rect">
              <a:avLst/>
            </a:prstGeom>
          </p:spPr>
          <p:txBody>
            <a:bodyPr lIns="91431" tIns="45716" rIns="91431" bIns="45716"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8813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[50%]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6DD54F-933F-4D73-AFB1-BC20C8479E13}"/>
              </a:ext>
            </a:extLst>
          </p:cNvPr>
          <p:cNvGrpSpPr/>
          <p:nvPr/>
        </p:nvGrpSpPr>
        <p:grpSpPr>
          <a:xfrm>
            <a:off x="3377889" y="1001630"/>
            <a:ext cx="2829196" cy="1445925"/>
            <a:chOff x="3603962" y="837794"/>
            <a:chExt cx="2829196" cy="1445924"/>
          </a:xfrm>
        </p:grpSpPr>
        <p:sp>
          <p:nvSpPr>
            <p:cNvPr id="43" name="Rectangle 42"/>
            <p:cNvSpPr/>
            <p:nvPr/>
          </p:nvSpPr>
          <p:spPr>
            <a:xfrm>
              <a:off x="3845588" y="837794"/>
              <a:ext cx="2345944" cy="534754"/>
            </a:xfrm>
            <a:prstGeom prst="rect">
              <a:avLst/>
            </a:prstGeom>
          </p:spPr>
          <p:txBody>
            <a:bodyPr wrap="none" lIns="91431" tIns="45716" rIns="91431" bIns="45716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75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Andrew Sheer</a:t>
              </a:r>
            </a:p>
          </p:txBody>
        </p:sp>
        <p:sp>
          <p:nvSpPr>
            <p:cNvPr id="51" name="Content Placeholder 6">
              <a:extLst>
                <a:ext uri="{FF2B5EF4-FFF2-40B4-BE49-F238E27FC236}">
                  <a16:creationId xmlns:a16="http://schemas.microsoft.com/office/drawing/2014/main" id="{2473D701-35F4-4E03-8E4C-6F063E28BA00}"/>
                </a:ext>
              </a:extLst>
            </p:cNvPr>
            <p:cNvSpPr txBox="1">
              <a:spLocks/>
            </p:cNvSpPr>
            <p:nvPr/>
          </p:nvSpPr>
          <p:spPr>
            <a:xfrm>
              <a:off x="3603962" y="1419622"/>
              <a:ext cx="2829196" cy="864096"/>
            </a:xfrm>
            <a:prstGeom prst="rect">
              <a:avLst/>
            </a:prstGeom>
          </p:spPr>
          <p:txBody>
            <a:bodyPr lIns="91431" tIns="45716" rIns="91431" bIns="45716"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8813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[39%]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E3411F-01C2-4044-8ECC-36A8C38B2BC5}"/>
              </a:ext>
            </a:extLst>
          </p:cNvPr>
          <p:cNvGrpSpPr/>
          <p:nvPr/>
        </p:nvGrpSpPr>
        <p:grpSpPr>
          <a:xfrm>
            <a:off x="6318458" y="936651"/>
            <a:ext cx="2852763" cy="1510882"/>
            <a:chOff x="6318450" y="837794"/>
            <a:chExt cx="2852763" cy="1510882"/>
          </a:xfrm>
        </p:grpSpPr>
        <p:sp>
          <p:nvSpPr>
            <p:cNvPr id="44" name="Rectangle 43"/>
            <p:cNvSpPr/>
            <p:nvPr/>
          </p:nvSpPr>
          <p:spPr>
            <a:xfrm>
              <a:off x="6555700" y="837794"/>
              <a:ext cx="2378261" cy="534754"/>
            </a:xfrm>
            <a:prstGeom prst="rect">
              <a:avLst/>
            </a:prstGeom>
          </p:spPr>
          <p:txBody>
            <a:bodyPr wrap="none" lIns="91431" tIns="45716" rIns="91431" bIns="45716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7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Jagmeet</a:t>
              </a:r>
              <a:r>
                <a:rPr kumimoji="0" lang="en-CA" sz="2875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 Singh</a:t>
              </a:r>
            </a:p>
          </p:txBody>
        </p:sp>
        <p:sp>
          <p:nvSpPr>
            <p:cNvPr id="52" name="Content Placeholder 6">
              <a:extLst>
                <a:ext uri="{FF2B5EF4-FFF2-40B4-BE49-F238E27FC236}">
                  <a16:creationId xmlns:a16="http://schemas.microsoft.com/office/drawing/2014/main" id="{2473D701-35F4-4E03-8E4C-6F063E28BA00}"/>
                </a:ext>
              </a:extLst>
            </p:cNvPr>
            <p:cNvSpPr txBox="1">
              <a:spLocks/>
            </p:cNvSpPr>
            <p:nvPr/>
          </p:nvSpPr>
          <p:spPr>
            <a:xfrm>
              <a:off x="6318450" y="1412572"/>
              <a:ext cx="2852763" cy="936104"/>
            </a:xfrm>
            <a:prstGeom prst="rect">
              <a:avLst/>
            </a:prstGeom>
          </p:spPr>
          <p:txBody>
            <a:bodyPr lIns="91431" tIns="45716" rIns="91431" bIns="45716"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8813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[58%]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A298151-D19D-43D1-9850-A625DA6DB819}"/>
              </a:ext>
            </a:extLst>
          </p:cNvPr>
          <p:cNvGrpSpPr/>
          <p:nvPr/>
        </p:nvGrpSpPr>
        <p:grpSpPr>
          <a:xfrm>
            <a:off x="30707" y="2804568"/>
            <a:ext cx="3663805" cy="1537096"/>
            <a:chOff x="-184988" y="2762846"/>
            <a:chExt cx="3663805" cy="1537096"/>
          </a:xfrm>
        </p:grpSpPr>
        <p:sp>
          <p:nvSpPr>
            <p:cNvPr id="45" name="Rectangle 44"/>
            <p:cNvSpPr/>
            <p:nvPr/>
          </p:nvSpPr>
          <p:spPr>
            <a:xfrm>
              <a:off x="-184988" y="2762846"/>
              <a:ext cx="3663805" cy="534754"/>
            </a:xfrm>
            <a:prstGeom prst="rect">
              <a:avLst/>
            </a:prstGeom>
          </p:spPr>
          <p:txBody>
            <a:bodyPr wrap="none" lIns="91431" tIns="45716" rIns="91431" bIns="45716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75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Yves-François Blanchet</a:t>
              </a:r>
            </a:p>
          </p:txBody>
        </p:sp>
        <p:sp>
          <p:nvSpPr>
            <p:cNvPr id="53" name="Content Placeholder 6">
              <a:extLst>
                <a:ext uri="{FF2B5EF4-FFF2-40B4-BE49-F238E27FC236}">
                  <a16:creationId xmlns:a16="http://schemas.microsoft.com/office/drawing/2014/main" id="{2473D701-35F4-4E03-8E4C-6F063E28BA00}"/>
                </a:ext>
              </a:extLst>
            </p:cNvPr>
            <p:cNvSpPr txBox="1">
              <a:spLocks/>
            </p:cNvSpPr>
            <p:nvPr/>
          </p:nvSpPr>
          <p:spPr>
            <a:xfrm>
              <a:off x="221636" y="3363838"/>
              <a:ext cx="2850557" cy="936104"/>
            </a:xfrm>
            <a:prstGeom prst="rect">
              <a:avLst/>
            </a:prstGeom>
          </p:spPr>
          <p:txBody>
            <a:bodyPr lIns="91431" tIns="45716" rIns="91431" bIns="45716"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8813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[51%]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D13D7-F66D-4278-A3ED-B2308B9304C3}"/>
              </a:ext>
            </a:extLst>
          </p:cNvPr>
          <p:cNvGrpSpPr/>
          <p:nvPr/>
        </p:nvGrpSpPr>
        <p:grpSpPr>
          <a:xfrm>
            <a:off x="3511439" y="2840578"/>
            <a:ext cx="2850557" cy="1501092"/>
            <a:chOff x="3461195" y="2762846"/>
            <a:chExt cx="2850557" cy="1501092"/>
          </a:xfrm>
        </p:grpSpPr>
        <p:sp>
          <p:nvSpPr>
            <p:cNvPr id="46" name="Rectangle 45"/>
            <p:cNvSpPr/>
            <p:nvPr/>
          </p:nvSpPr>
          <p:spPr>
            <a:xfrm>
              <a:off x="3721452" y="2762846"/>
              <a:ext cx="2330043" cy="534754"/>
            </a:xfrm>
            <a:prstGeom prst="rect">
              <a:avLst/>
            </a:prstGeom>
          </p:spPr>
          <p:txBody>
            <a:bodyPr wrap="none" lIns="91431" tIns="45716" rIns="91431" bIns="45716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75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Elizabeth May</a:t>
              </a:r>
            </a:p>
          </p:txBody>
        </p:sp>
        <p:sp>
          <p:nvSpPr>
            <p:cNvPr id="54" name="Content Placeholder 6">
              <a:extLst>
                <a:ext uri="{FF2B5EF4-FFF2-40B4-BE49-F238E27FC236}">
                  <a16:creationId xmlns:a16="http://schemas.microsoft.com/office/drawing/2014/main" id="{2473D701-35F4-4E03-8E4C-6F063E28BA00}"/>
                </a:ext>
              </a:extLst>
            </p:cNvPr>
            <p:cNvSpPr txBox="1">
              <a:spLocks/>
            </p:cNvSpPr>
            <p:nvPr/>
          </p:nvSpPr>
          <p:spPr>
            <a:xfrm>
              <a:off x="3461195" y="3399842"/>
              <a:ext cx="2850557" cy="864096"/>
            </a:xfrm>
            <a:prstGeom prst="rect">
              <a:avLst/>
            </a:prstGeom>
          </p:spPr>
          <p:txBody>
            <a:bodyPr lIns="91431" tIns="45716" rIns="91431" bIns="45716"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8813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[33%]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CE0474-3613-49CC-BA4A-D4E56BF97C89}"/>
              </a:ext>
            </a:extLst>
          </p:cNvPr>
          <p:cNvGrpSpPr/>
          <p:nvPr/>
        </p:nvGrpSpPr>
        <p:grpSpPr>
          <a:xfrm>
            <a:off x="6304847" y="2804568"/>
            <a:ext cx="2852763" cy="1537096"/>
            <a:chOff x="6434914" y="2762846"/>
            <a:chExt cx="2852763" cy="1537096"/>
          </a:xfrm>
        </p:grpSpPr>
        <p:sp>
          <p:nvSpPr>
            <p:cNvPr id="47" name="Rectangle 46"/>
            <p:cNvSpPr/>
            <p:nvPr/>
          </p:nvSpPr>
          <p:spPr>
            <a:xfrm>
              <a:off x="6539564" y="2762846"/>
              <a:ext cx="2643461" cy="534754"/>
            </a:xfrm>
            <a:prstGeom prst="rect">
              <a:avLst/>
            </a:prstGeom>
          </p:spPr>
          <p:txBody>
            <a:bodyPr wrap="none" lIns="91431" tIns="45716" rIns="91431" bIns="45716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8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Maxime Bernier</a:t>
              </a:r>
            </a:p>
          </p:txBody>
        </p:sp>
        <p:sp>
          <p:nvSpPr>
            <p:cNvPr id="55" name="Content Placeholder 6">
              <a:extLst>
                <a:ext uri="{FF2B5EF4-FFF2-40B4-BE49-F238E27FC236}">
                  <a16:creationId xmlns:a16="http://schemas.microsoft.com/office/drawing/2014/main" id="{2473D701-35F4-4E03-8E4C-6F063E28BA00}"/>
                </a:ext>
              </a:extLst>
            </p:cNvPr>
            <p:cNvSpPr txBox="1">
              <a:spLocks/>
            </p:cNvSpPr>
            <p:nvPr/>
          </p:nvSpPr>
          <p:spPr>
            <a:xfrm>
              <a:off x="6434914" y="3363838"/>
              <a:ext cx="2852763" cy="936104"/>
            </a:xfrm>
            <a:prstGeom prst="rect">
              <a:avLst/>
            </a:prstGeom>
          </p:spPr>
          <p:txBody>
            <a:bodyPr lIns="91431" tIns="45716" rIns="91431" bIns="45716"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32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8813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[13%]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95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EAEE56-328E-47EF-B999-F84C8CDED879}"/>
              </a:ext>
            </a:extLst>
          </p:cNvPr>
          <p:cNvSpPr txBox="1"/>
          <p:nvPr/>
        </p:nvSpPr>
        <p:spPr>
          <a:xfrm>
            <a:off x="0" y="4202086"/>
            <a:ext cx="686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17,890,264 of 27,126,166 registered electors (65.95 %) -- does not include electors who registered on election day.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Elections Canada. https://enr.elections.ca/National.aspx?lang=e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3720E-7633-49BD-B4D9-968A2A9570D6}"/>
              </a:ext>
            </a:extLst>
          </p:cNvPr>
          <p:cNvSpPr txBox="1"/>
          <p:nvPr/>
        </p:nvSpPr>
        <p:spPr>
          <a:xfrm>
            <a:off x="179511" y="7823"/>
            <a:ext cx="686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TYRANNY OF SMALL NUMBERS</a:t>
            </a:r>
          </a:p>
        </p:txBody>
      </p:sp>
      <p:pic>
        <p:nvPicPr>
          <p:cNvPr id="3" name="Picture 2" descr="A picture containing baseball, player&#10;&#10;Description automatically generated">
            <a:extLst>
              <a:ext uri="{FF2B5EF4-FFF2-40B4-BE49-F238E27FC236}">
                <a16:creationId xmlns:a16="http://schemas.microsoft.com/office/drawing/2014/main" id="{BF998E73-C8A9-4E94-8F24-2267EDBBF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" y="654141"/>
            <a:ext cx="6680969" cy="44893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266E1-1513-411E-B14B-655AA1E9EDD0}"/>
              </a:ext>
            </a:extLst>
          </p:cNvPr>
          <p:cNvSpPr txBox="1"/>
          <p:nvPr/>
        </p:nvSpPr>
        <p:spPr>
          <a:xfrm>
            <a:off x="3981418" y="643342"/>
            <a:ext cx="4325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17.8 million votes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50D1EC-5EC9-4E6E-9E10-BB3710486413}"/>
              </a:ext>
            </a:extLst>
          </p:cNvPr>
          <p:cNvSpPr txBox="1"/>
          <p:nvPr/>
        </p:nvSpPr>
        <p:spPr>
          <a:xfrm>
            <a:off x="3831312" y="1573110"/>
            <a:ext cx="4626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23,312 swing votes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5D535-13FA-4837-8B80-B2852A1312B5}"/>
              </a:ext>
            </a:extLst>
          </p:cNvPr>
          <p:cNvSpPr txBox="1"/>
          <p:nvPr/>
        </p:nvSpPr>
        <p:spPr>
          <a:xfrm>
            <a:off x="4915519" y="2502878"/>
            <a:ext cx="2457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ridings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A15AC-29F4-4A39-A723-CA1A43089CEE}"/>
              </a:ext>
            </a:extLst>
          </p:cNvPr>
          <p:cNvSpPr txBox="1"/>
          <p:nvPr/>
        </p:nvSpPr>
        <p:spPr>
          <a:xfrm>
            <a:off x="4210805" y="3432645"/>
            <a:ext cx="3867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Liberal majority</a:t>
            </a: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0EE5457F-B9B0-4E9B-A03B-874BEE5F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3547" y="4767264"/>
            <a:ext cx="270942" cy="273844"/>
          </a:xfrm>
        </p:spPr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555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4728177"/>
            <a:ext cx="2057400" cy="273844"/>
          </a:xfrm>
        </p:spPr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BEA7BD-2368-44CB-8423-B071BE31EC1E}" type="slidenum">
              <a:rPr kumimoji="0" lang="en-CA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8E964388-650D-4C11-B6EE-7033FE021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36512" r="4330" b="48992"/>
          <a:stretch/>
        </p:blipFill>
        <p:spPr>
          <a:xfrm>
            <a:off x="0" y="-5593"/>
            <a:ext cx="9135256" cy="6871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957994-4602-4247-A74C-B2C14F007034}"/>
              </a:ext>
            </a:extLst>
          </p:cNvPr>
          <p:cNvSpPr/>
          <p:nvPr/>
        </p:nvSpPr>
        <p:spPr>
          <a:xfrm>
            <a:off x="0" y="-5594"/>
            <a:ext cx="9135256" cy="69139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823"/>
            <a:ext cx="568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ELECTION RESULTS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E3A71D7E-4AA7-4101-B960-A89A58D46D0F}"/>
              </a:ext>
            </a:extLst>
          </p:cNvPr>
          <p:cNvGraphicFramePr>
            <a:graphicFrameLocks noGrp="1"/>
          </p:cNvGraphicFramePr>
          <p:nvPr/>
        </p:nvGraphicFramePr>
        <p:xfrm>
          <a:off x="4529856" y="782637"/>
          <a:ext cx="4234713" cy="3870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66038">
                  <a:extLst>
                    <a:ext uri="{9D8B030D-6E8A-4147-A177-3AD203B41FA5}">
                      <a16:colId xmlns:a16="http://schemas.microsoft.com/office/drawing/2014/main" val="3463233799"/>
                    </a:ext>
                  </a:extLst>
                </a:gridCol>
                <a:gridCol w="956225">
                  <a:extLst>
                    <a:ext uri="{9D8B030D-6E8A-4147-A177-3AD203B41FA5}">
                      <a16:colId xmlns:a16="http://schemas.microsoft.com/office/drawing/2014/main" val="906573697"/>
                    </a:ext>
                  </a:extLst>
                </a:gridCol>
                <a:gridCol w="956225">
                  <a:extLst>
                    <a:ext uri="{9D8B030D-6E8A-4147-A177-3AD203B41FA5}">
                      <a16:colId xmlns:a16="http://schemas.microsoft.com/office/drawing/2014/main" val="2386603172"/>
                    </a:ext>
                  </a:extLst>
                </a:gridCol>
                <a:gridCol w="956225">
                  <a:extLst>
                    <a:ext uri="{9D8B030D-6E8A-4147-A177-3AD203B41FA5}">
                      <a16:colId xmlns:a16="http://schemas.microsoft.com/office/drawing/2014/main" val="2831231605"/>
                    </a:ext>
                  </a:extLst>
                </a:gridCol>
              </a:tblGrid>
              <a:tr h="7726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Party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Sunday 20</a:t>
                      </a:r>
                      <a:r>
                        <a:rPr lang="en-US" sz="1400" baseline="30000" dirty="0"/>
                        <a:t>th</a:t>
                      </a:r>
                      <a:r>
                        <a:rPr lang="en-US" sz="1400" dirty="0"/>
                        <a:t> Only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Election Results 2019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Variance</a:t>
                      </a: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729280"/>
                  </a:ext>
                </a:extLst>
              </a:tr>
              <a:tr h="42313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Conservative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32.5%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-1.9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2904335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Liberal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31.7%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33.1%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382087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+4.9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535529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734795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3862449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384902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505471"/>
                  </a:ext>
                </a:extLst>
              </a:tr>
              <a:tr h="42313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Decided Voters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n=739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901186"/>
                  </a:ext>
                </a:extLst>
              </a:tr>
              <a:tr h="423134">
                <a:tc gridSpan="4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Margin of Error &gt; 19 times out of 20 &gt; ±3.6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671504"/>
                  </a:ext>
                </a:extLst>
              </a:tr>
            </a:tbl>
          </a:graphicData>
        </a:graphic>
      </p:graphicFrame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F84FDA5-F644-4613-95B9-A80FEDAD7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0" y="737150"/>
            <a:ext cx="3910574" cy="39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87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indent="0" algn="just">
          <a:buNone/>
          <a:defRPr sz="1600" dirty="0" err="1" smtClean="0">
            <a:solidFill>
              <a:schemeClr val="accent1">
                <a:lumMod val="5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 Nanos Report Template with Technical Note" id="{5CB42DAB-386D-4AE2-8985-C46961ADA3A2}" vid="{E5A212E3-9F3D-4CAF-A329-6B56A4946BF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1445 CTV-Globe ELXN - Ballot and PP TEMPLATE" id="{CE712A47-5499-4305-A7A7-C940B603E810}" vid="{522F275E-FD92-4DEA-A5BF-A0DC6DDE3900}"/>
    </a:ext>
  </a:extLst>
</a:theme>
</file>

<file path=ppt/theme/theme4.xml><?xml version="1.0" encoding="utf-8"?>
<a:theme xmlns:a="http://schemas.openxmlformats.org/drawingml/2006/main" name="2019 NANOS NEW TEMPLATE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indent="0" algn="just">
          <a:buNone/>
          <a:defRPr sz="1600" b="1" i="1" dirty="0" smtClean="0">
            <a:solidFill>
              <a:schemeClr val="bg2">
                <a:lumMod val="50000"/>
              </a:schemeClr>
            </a:solidFill>
            <a:latin typeface="Book Antiqu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1E1AE46C-8838-4FE5-A117-F1A8047BBA69}" vid="{3FFE9646-AEA8-4537-A0E8-23F1B5BED250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1445 CTV-Globe ELXN - Leadership and qualities TEMPLATE" id="{D38FB3CB-40EC-4934-920D-0ECB0C880098}" vid="{8C1FC6AF-1C22-4415-A0BA-B9CD6C66471D}"/>
    </a:ext>
  </a:extLst>
</a:theme>
</file>

<file path=ppt/theme/theme6.xml><?xml version="1.0" encoding="utf-8"?>
<a:theme xmlns:a="http://schemas.openxmlformats.org/drawingml/2006/main" name="1_2019 NANOS NEW TEMPLATE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indent="0" algn="just">
          <a:buNone/>
          <a:defRPr sz="1600" b="1" i="1" dirty="0" smtClean="0">
            <a:solidFill>
              <a:schemeClr val="bg2">
                <a:lumMod val="50000"/>
              </a:schemeClr>
            </a:solidFill>
            <a:latin typeface="Book Antiqu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 NANOS NEW TEMPLATE REPORT" id="{E4CEE972-CD48-42BB-A701-193DF9DFD95E}" vid="{4C9B1293-2667-4789-AB9F-F61A427C2F14}"/>
    </a:ext>
  </a:extLst>
</a:theme>
</file>

<file path=ppt/theme/theme7.xml><?xml version="1.0" encoding="utf-8"?>
<a:theme xmlns:a="http://schemas.openxmlformats.org/drawingml/2006/main" name="2_2019 NANOS NEW TEMPLATE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indent="0" algn="just">
          <a:buNone/>
          <a:defRPr sz="1600" b="1" i="1" dirty="0" smtClean="0">
            <a:solidFill>
              <a:schemeClr val="bg2">
                <a:lumMod val="50000"/>
              </a:schemeClr>
            </a:solidFill>
            <a:latin typeface="Book Antiqu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9 NANOS NEW TEMPLATE REPORT" id="{E4CEE972-CD48-42BB-A701-193DF9DFD95E}" vid="{4C9B1293-2667-4789-AB9F-F61A427C2F14}"/>
    </a:ext>
  </a:extLst>
</a:theme>
</file>

<file path=ppt/theme/theme8.xml><?xml version="1.0" encoding="utf-8"?>
<a:theme xmlns:a="http://schemas.openxmlformats.org/drawingml/2006/main" name="3_2019 NANOS NEW TEMPLATE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indent="0" algn="just">
          <a:buNone/>
          <a:defRPr sz="1600" b="1" i="1" dirty="0" smtClean="0">
            <a:solidFill>
              <a:schemeClr val="bg2">
                <a:lumMod val="50000"/>
              </a:schemeClr>
            </a:solidFill>
            <a:latin typeface="Book Antiqu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1E1AE46C-8838-4FE5-A117-F1A8047BBA69}" vid="{3FFE9646-AEA8-4537-A0E8-23F1B5BED250}"/>
    </a:ext>
  </a:extLst>
</a:theme>
</file>

<file path=ppt/theme/theme9.xml><?xml version="1.0" encoding="utf-8"?>
<a:theme xmlns:a="http://schemas.openxmlformats.org/drawingml/2006/main" name="7_2019 NANOS NEW TEMPLATE REPO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indent="0" algn="just">
          <a:buNone/>
          <a:defRPr sz="1600" b="1" i="1" dirty="0" smtClean="0">
            <a:solidFill>
              <a:schemeClr val="bg2">
                <a:lumMod val="50000"/>
              </a:schemeClr>
            </a:solidFill>
            <a:latin typeface="Book Antiqu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1E1AE46C-8838-4FE5-A117-F1A8047BBA69}" vid="{3FFE9646-AEA8-4537-A0E8-23F1B5BED2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15088</TotalTime>
  <Words>1976</Words>
  <Application>Microsoft Office PowerPoint</Application>
  <PresentationFormat>On-screen Show (16:9)</PresentationFormat>
  <Paragraphs>373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Avenir</vt:lpstr>
      <vt:lpstr>Calibri</vt:lpstr>
      <vt:lpstr>Calibri Light</vt:lpstr>
      <vt:lpstr>Franklin Gothic Medium Cond</vt:lpstr>
      <vt:lpstr>Helvetica</vt:lpstr>
      <vt:lpstr>Helvetica Light</vt:lpstr>
      <vt:lpstr>Wingdings</vt:lpstr>
      <vt:lpstr>Office Theme</vt:lpstr>
      <vt:lpstr>Custom Design</vt:lpstr>
      <vt:lpstr>2_Custom Design</vt:lpstr>
      <vt:lpstr>2019 NANOS NEW TEMPLATE REPORT</vt:lpstr>
      <vt:lpstr>3_Custom Design</vt:lpstr>
      <vt:lpstr>1_2019 NANOS NEW TEMPLATE REPORT</vt:lpstr>
      <vt:lpstr>2_2019 NANOS NEW TEMPLATE REPORT</vt:lpstr>
      <vt:lpstr>3_2019 NANOS NEW TEMPLATE REPORT</vt:lpstr>
      <vt:lpstr>7_2019 NANOS NEW TEMPLATE REPORT</vt:lpstr>
      <vt:lpstr>1_Office Theme</vt:lpstr>
      <vt:lpstr>     November, 2019 Berlin, Germany  @niknanos Chief Data Scientist and President NANOS RESEARCH   Chair, Board of Governors, Carleton University, Ottawa  Research Professor, State University of New York</vt:lpstr>
      <vt:lpstr>PowerPoint Presentation</vt:lpstr>
      <vt:lpstr>Overview</vt:lpstr>
      <vt:lpstr>2019 CANADIAN FEDERAL 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Nimmo</dc:creator>
  <cp:lastModifiedBy>James Nanos</cp:lastModifiedBy>
  <cp:revision>1071</cp:revision>
  <cp:lastPrinted>2019-11-25T13:04:18Z</cp:lastPrinted>
  <dcterms:created xsi:type="dcterms:W3CDTF">2017-11-28T14:50:22Z</dcterms:created>
  <dcterms:modified xsi:type="dcterms:W3CDTF">2019-11-25T16:46:19Z</dcterms:modified>
</cp:coreProperties>
</file>