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546" r:id="rId2"/>
    <p:sldId id="260" r:id="rId3"/>
    <p:sldId id="266" r:id="rId4"/>
    <p:sldId id="717" r:id="rId5"/>
    <p:sldId id="672" r:id="rId6"/>
    <p:sldId id="690" r:id="rId7"/>
    <p:sldId id="675" r:id="rId8"/>
    <p:sldId id="680" r:id="rId9"/>
    <p:sldId id="715" r:id="rId10"/>
    <p:sldId id="257" r:id="rId11"/>
    <p:sldId id="681" r:id="rId12"/>
    <p:sldId id="708" r:id="rId13"/>
    <p:sldId id="727" r:id="rId14"/>
    <p:sldId id="692" r:id="rId15"/>
    <p:sldId id="728" r:id="rId16"/>
    <p:sldId id="694" r:id="rId17"/>
    <p:sldId id="729" r:id="rId18"/>
    <p:sldId id="730" r:id="rId19"/>
    <p:sldId id="731" r:id="rId20"/>
    <p:sldId id="725"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67" userDrawn="1">
          <p15:clr>
            <a:srgbClr val="A4A3A4"/>
          </p15:clr>
        </p15:guide>
        <p15:guide id="3" orient="horz" pos="2909" userDrawn="1">
          <p15:clr>
            <a:srgbClr val="A4A3A4"/>
          </p15:clr>
        </p15:guide>
        <p15:guide id="4"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dget Johnson" initials="BJ" lastIdx="2" clrIdx="0"/>
  <p:cmAuthor id="1" name="Olivia OHea" initials="OO" lastIdx="2" clrIdx="1"/>
  <p:cmAuthor id="2" name="Nida Asheer" initials="NA" lastIdx="3" clrIdx="2">
    <p:extLst>
      <p:ext uri="{19B8F6BF-5375-455C-9EA6-DF929625EA0E}">
        <p15:presenceInfo xmlns:p15="http://schemas.microsoft.com/office/powerpoint/2012/main" userId="S::nasheer@pewresearch.org::89c8d22e-652a-4802-8bd4-5ac409fe2382" providerId="AD"/>
      </p:ext>
    </p:extLst>
  </p:cmAuthor>
  <p:cmAuthor id="3" name="Claudia Deane" initials="CD" lastIdx="1" clrIdx="3">
    <p:extLst>
      <p:ext uri="{19B8F6BF-5375-455C-9EA6-DF929625EA0E}">
        <p15:presenceInfo xmlns:p15="http://schemas.microsoft.com/office/powerpoint/2012/main" userId="S::CDeane@pewresearch.org::d8312bb7-72a7-4cb5-a33c-198cbeccb0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983"/>
    <a:srgbClr val="BF3927"/>
    <a:srgbClr val="387668"/>
    <a:srgbClr val="479786"/>
    <a:srgbClr val="479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6" autoAdjust="0"/>
    <p:restoredTop sz="94708" autoAdjust="0"/>
  </p:normalViewPr>
  <p:slideViewPr>
    <p:cSldViewPr>
      <p:cViewPr varScale="1">
        <p:scale>
          <a:sx n="63" d="100"/>
          <a:sy n="63" d="100"/>
        </p:scale>
        <p:origin x="585" y="54"/>
      </p:cViewPr>
      <p:guideLst>
        <p:guide orient="horz" pos="2160"/>
        <p:guide pos="2880"/>
      </p:guideLst>
    </p:cSldViewPr>
  </p:slideViewPr>
  <p:outlineViewPr>
    <p:cViewPr>
      <p:scale>
        <a:sx n="33" d="100"/>
        <a:sy n="33" d="100"/>
      </p:scale>
      <p:origin x="0" y="-10387"/>
    </p:cViewPr>
  </p:outlineViewPr>
  <p:notesTextViewPr>
    <p:cViewPr>
      <p:scale>
        <a:sx n="3" d="2"/>
        <a:sy n="3" d="2"/>
      </p:scale>
      <p:origin x="0" y="0"/>
    </p:cViewPr>
  </p:notesTextViewPr>
  <p:sorterViewPr>
    <p:cViewPr>
      <p:scale>
        <a:sx n="187" d="100"/>
        <a:sy n="187" d="100"/>
      </p:scale>
      <p:origin x="0" y="-4589"/>
    </p:cViewPr>
  </p:sorterViewPr>
  <p:notesViewPr>
    <p:cSldViewPr>
      <p:cViewPr varScale="1">
        <p:scale>
          <a:sx n="64" d="100"/>
          <a:sy n="64" d="100"/>
        </p:scale>
        <p:origin x="3173" y="82"/>
      </p:cViewPr>
      <p:guideLst>
        <p:guide orient="horz" pos="2957"/>
        <p:guide pos="2267"/>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11700" cy="461803"/>
          </a:xfrm>
          <a:prstGeom prst="rect">
            <a:avLst/>
          </a:prstGeom>
        </p:spPr>
        <p:txBody>
          <a:bodyPr vert="horz" lIns="92279" tIns="46139" rIns="92279" bIns="46139" rtlCol="0"/>
          <a:lstStyle>
            <a:lvl1pPr algn="l">
              <a:defRPr sz="1200"/>
            </a:lvl1pPr>
          </a:lstStyle>
          <a:p>
            <a:endParaRPr lang="en-US"/>
          </a:p>
        </p:txBody>
      </p:sp>
      <p:sp>
        <p:nvSpPr>
          <p:cNvPr id="3" name="Date Placeholder 2"/>
          <p:cNvSpPr>
            <a:spLocks noGrp="1"/>
          </p:cNvSpPr>
          <p:nvPr>
            <p:ph type="dt" sz="quarter" idx="1"/>
          </p:nvPr>
        </p:nvSpPr>
        <p:spPr>
          <a:xfrm>
            <a:off x="3936770" y="3"/>
            <a:ext cx="3011700" cy="461803"/>
          </a:xfrm>
          <a:prstGeom prst="rect">
            <a:avLst/>
          </a:prstGeom>
        </p:spPr>
        <p:txBody>
          <a:bodyPr vert="horz" lIns="92279" tIns="46139" rIns="92279" bIns="46139" rtlCol="0"/>
          <a:lstStyle>
            <a:lvl1pPr algn="r">
              <a:defRPr sz="1200"/>
            </a:lvl1pPr>
          </a:lstStyle>
          <a:p>
            <a:fld id="{328AAC5F-59AF-48C9-BF20-254BB8AC10A2}" type="datetimeFigureOut">
              <a:rPr lang="en-US" smtClean="0"/>
              <a:pPr/>
              <a:t>6/1/2020</a:t>
            </a:fld>
            <a:endParaRPr lang="en-US"/>
          </a:p>
        </p:txBody>
      </p:sp>
      <p:sp>
        <p:nvSpPr>
          <p:cNvPr id="4" name="Footer Placeholder 3"/>
          <p:cNvSpPr>
            <a:spLocks noGrp="1"/>
          </p:cNvSpPr>
          <p:nvPr>
            <p:ph type="ftr" sz="quarter" idx="2"/>
          </p:nvPr>
        </p:nvSpPr>
        <p:spPr>
          <a:xfrm>
            <a:off x="3" y="8772671"/>
            <a:ext cx="3011700" cy="461803"/>
          </a:xfrm>
          <a:prstGeom prst="rect">
            <a:avLst/>
          </a:prstGeom>
        </p:spPr>
        <p:txBody>
          <a:bodyPr vert="horz" lIns="92279" tIns="46139" rIns="92279" bIns="46139" rtlCol="0" anchor="b"/>
          <a:lstStyle>
            <a:lvl1pPr algn="l">
              <a:defRPr sz="1200"/>
            </a:lvl1pPr>
          </a:lstStyle>
          <a:p>
            <a:endParaRPr lang="en-US"/>
          </a:p>
        </p:txBody>
      </p:sp>
      <p:sp>
        <p:nvSpPr>
          <p:cNvPr id="5" name="Slide Number Placeholder 4"/>
          <p:cNvSpPr>
            <a:spLocks noGrp="1"/>
          </p:cNvSpPr>
          <p:nvPr>
            <p:ph type="sldNum" sz="quarter" idx="3"/>
          </p:nvPr>
        </p:nvSpPr>
        <p:spPr>
          <a:xfrm>
            <a:off x="3936770" y="8772671"/>
            <a:ext cx="3011700" cy="461803"/>
          </a:xfrm>
          <a:prstGeom prst="rect">
            <a:avLst/>
          </a:prstGeom>
        </p:spPr>
        <p:txBody>
          <a:bodyPr vert="horz" lIns="92279" tIns="46139" rIns="92279" bIns="46139" rtlCol="0" anchor="b"/>
          <a:lstStyle>
            <a:lvl1pPr algn="r">
              <a:defRPr sz="1200"/>
            </a:lvl1pPr>
          </a:lstStyle>
          <a:p>
            <a:fld id="{9C5EB30B-6C0E-4AB1-ABE3-D064C6EEE464}" type="slidenum">
              <a:rPr lang="en-US" smtClean="0"/>
              <a:pPr/>
              <a:t>‹#›</a:t>
            </a:fld>
            <a:endParaRPr lang="en-US"/>
          </a:p>
        </p:txBody>
      </p:sp>
    </p:spTree>
    <p:extLst>
      <p:ext uri="{BB962C8B-B14F-4D97-AF65-F5344CB8AC3E}">
        <p14:creationId xmlns:p14="http://schemas.microsoft.com/office/powerpoint/2010/main" val="1491342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11700" cy="461803"/>
          </a:xfrm>
          <a:prstGeom prst="rect">
            <a:avLst/>
          </a:prstGeom>
        </p:spPr>
        <p:txBody>
          <a:bodyPr vert="horz" lIns="92279" tIns="46139" rIns="92279" bIns="46139" rtlCol="0"/>
          <a:lstStyle>
            <a:lvl1pPr algn="l">
              <a:defRPr sz="1200"/>
            </a:lvl1pPr>
          </a:lstStyle>
          <a:p>
            <a:endParaRPr lang="en-US"/>
          </a:p>
        </p:txBody>
      </p:sp>
      <p:sp>
        <p:nvSpPr>
          <p:cNvPr id="3" name="Date Placeholder 2"/>
          <p:cNvSpPr>
            <a:spLocks noGrp="1"/>
          </p:cNvSpPr>
          <p:nvPr>
            <p:ph type="dt" idx="1"/>
          </p:nvPr>
        </p:nvSpPr>
        <p:spPr>
          <a:xfrm>
            <a:off x="3936770" y="3"/>
            <a:ext cx="3011700" cy="461803"/>
          </a:xfrm>
          <a:prstGeom prst="rect">
            <a:avLst/>
          </a:prstGeom>
        </p:spPr>
        <p:txBody>
          <a:bodyPr vert="horz" lIns="92279" tIns="46139" rIns="92279" bIns="46139" rtlCol="0"/>
          <a:lstStyle>
            <a:lvl1pPr algn="r">
              <a:defRPr sz="1200"/>
            </a:lvl1pPr>
          </a:lstStyle>
          <a:p>
            <a:fld id="{F9B78F23-7B17-4360-9B56-489977FCF4C4}" type="datetimeFigureOut">
              <a:rPr lang="en-US" smtClean="0"/>
              <a:pPr/>
              <a:t>6/1/2020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279" tIns="46139" rIns="92279" bIns="46139" rtlCol="0" anchor="ctr"/>
          <a:lstStyle/>
          <a:p>
            <a:endParaRPr lang="en-US"/>
          </a:p>
        </p:txBody>
      </p:sp>
      <p:sp>
        <p:nvSpPr>
          <p:cNvPr id="5" name="Notes Placeholder 4"/>
          <p:cNvSpPr>
            <a:spLocks noGrp="1"/>
          </p:cNvSpPr>
          <p:nvPr>
            <p:ph type="body" sz="quarter" idx="3"/>
          </p:nvPr>
        </p:nvSpPr>
        <p:spPr>
          <a:xfrm>
            <a:off x="695009" y="4387139"/>
            <a:ext cx="5560060" cy="4156233"/>
          </a:xfrm>
          <a:prstGeom prst="rect">
            <a:avLst/>
          </a:prstGeom>
        </p:spPr>
        <p:txBody>
          <a:bodyPr vert="horz" lIns="92279" tIns="46139" rIns="92279" bIns="461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71"/>
            <a:ext cx="3011700" cy="461803"/>
          </a:xfrm>
          <a:prstGeom prst="rect">
            <a:avLst/>
          </a:prstGeom>
        </p:spPr>
        <p:txBody>
          <a:bodyPr vert="horz" lIns="92279" tIns="46139" rIns="92279" bIns="46139" rtlCol="0" anchor="b"/>
          <a:lstStyle>
            <a:lvl1pPr algn="l">
              <a:defRPr sz="1200"/>
            </a:lvl1pPr>
          </a:lstStyle>
          <a:p>
            <a:endParaRPr lang="en-US"/>
          </a:p>
        </p:txBody>
      </p:sp>
      <p:sp>
        <p:nvSpPr>
          <p:cNvPr id="7" name="Slide Number Placeholder 6"/>
          <p:cNvSpPr>
            <a:spLocks noGrp="1"/>
          </p:cNvSpPr>
          <p:nvPr>
            <p:ph type="sldNum" sz="quarter" idx="5"/>
          </p:nvPr>
        </p:nvSpPr>
        <p:spPr>
          <a:xfrm>
            <a:off x="3936770" y="8772671"/>
            <a:ext cx="3011700" cy="461803"/>
          </a:xfrm>
          <a:prstGeom prst="rect">
            <a:avLst/>
          </a:prstGeom>
        </p:spPr>
        <p:txBody>
          <a:bodyPr vert="horz" lIns="92279" tIns="46139" rIns="92279" bIns="46139" rtlCol="0" anchor="b"/>
          <a:lstStyle>
            <a:lvl1pPr algn="r">
              <a:defRPr sz="1200"/>
            </a:lvl1pPr>
          </a:lstStyle>
          <a:p>
            <a:fld id="{9EB41F39-CA18-4F77-A0B4-ACF02FBE9C77}" type="slidenum">
              <a:rPr lang="en-US" smtClean="0"/>
              <a:pPr/>
              <a:t>‹#›</a:t>
            </a:fld>
            <a:endParaRPr lang="en-US"/>
          </a:p>
        </p:txBody>
      </p:sp>
    </p:spTree>
    <p:extLst>
      <p:ext uri="{BB962C8B-B14F-4D97-AF65-F5344CB8AC3E}">
        <p14:creationId xmlns:p14="http://schemas.microsoft.com/office/powerpoint/2010/main" val="41624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41F39-CA18-4F77-A0B4-ACF02FBE9C77}" type="slidenum">
              <a:rPr lang="en-US" smtClean="0"/>
              <a:pPr/>
              <a:t>2</a:t>
            </a:fld>
            <a:endParaRPr lang="en-US"/>
          </a:p>
        </p:txBody>
      </p:sp>
    </p:spTree>
    <p:extLst>
      <p:ext uri="{BB962C8B-B14F-4D97-AF65-F5344CB8AC3E}">
        <p14:creationId xmlns:p14="http://schemas.microsoft.com/office/powerpoint/2010/main" val="381623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Our Methods</a:t>
            </a:r>
          </a:p>
        </p:txBody>
      </p:sp>
      <p:sp>
        <p:nvSpPr>
          <p:cNvPr id="4" name="Slide Number Placeholder 3"/>
          <p:cNvSpPr>
            <a:spLocks noGrp="1"/>
          </p:cNvSpPr>
          <p:nvPr>
            <p:ph type="sldNum" sz="quarter" idx="5"/>
          </p:nvPr>
        </p:nvSpPr>
        <p:spPr/>
        <p:txBody>
          <a:bodyPr/>
          <a:lstStyle/>
          <a:p>
            <a:fld id="{9EB41F39-CA18-4F77-A0B4-ACF02FBE9C77}" type="slidenum">
              <a:rPr lang="en-US" smtClean="0"/>
              <a:pPr/>
              <a:t>3</a:t>
            </a:fld>
            <a:endParaRPr lang="en-US"/>
          </a:p>
        </p:txBody>
      </p:sp>
    </p:spTree>
    <p:extLst>
      <p:ext uri="{BB962C8B-B14F-4D97-AF65-F5344CB8AC3E}">
        <p14:creationId xmlns:p14="http://schemas.microsoft.com/office/powerpoint/2010/main" val="366501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DF100A-1439-47B5-93D9-212615D5B14A}" type="datetime4">
              <a:rPr lang="en-US" smtClean="0"/>
              <a:pPr/>
              <a:t>June 1, 2020</a:t>
            </a:fld>
            <a:endParaRPr lang="en-US"/>
          </a:p>
        </p:txBody>
      </p:sp>
      <p:sp>
        <p:nvSpPr>
          <p:cNvPr id="5" name="Footer Placeholder 4"/>
          <p:cNvSpPr>
            <a:spLocks noGrp="1"/>
          </p:cNvSpPr>
          <p:nvPr>
            <p:ph type="ftr" sz="quarter" idx="11"/>
          </p:nvPr>
        </p:nvSpPr>
        <p:spPr>
          <a:xfrm>
            <a:off x="1752600" y="6248400"/>
            <a:ext cx="5715000" cy="365125"/>
          </a:xfrm>
          <a:prstGeom prst="rect">
            <a:avLst/>
          </a:prstGeom>
        </p:spPr>
        <p:txBody>
          <a:bodyPr/>
          <a:lstStyle/>
          <a:p>
            <a:r>
              <a:rPr lang="en-US"/>
              <a:t>www.pewproject.org</a:t>
            </a:r>
          </a:p>
        </p:txBody>
      </p:sp>
      <p:sp>
        <p:nvSpPr>
          <p:cNvPr id="6" name="Slide Number Placeholder 5"/>
          <p:cNvSpPr>
            <a:spLocks noGrp="1"/>
          </p:cNvSpPr>
          <p:nvPr>
            <p:ph type="sldNum" sz="quarter" idx="12"/>
          </p:nvPr>
        </p:nvSpPr>
        <p:spPr/>
        <p:txBody>
          <a:bodyPr/>
          <a:lstStyle/>
          <a:p>
            <a:fld id="{E2B37319-2E82-4D56-ADBC-557F98406E39}" type="slidenum">
              <a:rPr lang="en-US" smtClean="0"/>
              <a:pPr/>
              <a:t>‹#›</a:t>
            </a:fld>
            <a:endParaRPr lang="en-US"/>
          </a:p>
        </p:txBody>
      </p:sp>
      <p:sp>
        <p:nvSpPr>
          <p:cNvPr id="19" name="Rectangle 18"/>
          <p:cNvSpPr/>
          <p:nvPr userDrawn="1"/>
        </p:nvSpPr>
        <p:spPr>
          <a:xfrm>
            <a:off x="152400" y="5867400"/>
            <a:ext cx="883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52400" y="152400"/>
            <a:ext cx="8839200"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09600" y="1981200"/>
            <a:ext cx="7086600" cy="1752600"/>
          </a:xfrm>
        </p:spPr>
        <p:txBody>
          <a:bodyPr>
            <a:noAutofit/>
          </a:bodyPr>
          <a:lstStyle>
            <a:lvl1pPr algn="l">
              <a:lnSpc>
                <a:spcPts val="3800"/>
              </a:lnSpc>
              <a:defRPr sz="3600" baseline="0"/>
            </a:lvl1pPr>
          </a:lstStyle>
          <a:p>
            <a:r>
              <a:rPr lang="en-US" dirty="0"/>
              <a:t>Click to edit </a:t>
            </a:r>
            <a:br>
              <a:rPr lang="en-US" dirty="0"/>
            </a:br>
            <a:r>
              <a:rPr lang="en-US" dirty="0"/>
              <a:t>Presentation Name</a:t>
            </a:r>
            <a:br>
              <a:rPr lang="en-US" dirty="0"/>
            </a:br>
            <a:r>
              <a:rPr lang="en-US" dirty="0"/>
              <a:t>Optional Third Line</a:t>
            </a:r>
          </a:p>
        </p:txBody>
      </p:sp>
      <p:sp>
        <p:nvSpPr>
          <p:cNvPr id="3" name="Subtitle 2"/>
          <p:cNvSpPr>
            <a:spLocks noGrp="1"/>
          </p:cNvSpPr>
          <p:nvPr>
            <p:ph type="subTitle" idx="1" hasCustomPrompt="1"/>
          </p:nvPr>
        </p:nvSpPr>
        <p:spPr>
          <a:xfrm>
            <a:off x="609600" y="3810000"/>
            <a:ext cx="3733800" cy="381000"/>
          </a:xfrm>
        </p:spPr>
        <p:txBody>
          <a:bodyPr/>
          <a:lstStyle>
            <a:lvl1pPr marL="0" indent="0" algn="l">
              <a:buNone/>
              <a:defRPr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name of presenter</a:t>
            </a:r>
          </a:p>
        </p:txBody>
      </p:sp>
      <p:sp>
        <p:nvSpPr>
          <p:cNvPr id="18" name="Text Placeholder 17"/>
          <p:cNvSpPr>
            <a:spLocks noGrp="1"/>
          </p:cNvSpPr>
          <p:nvPr>
            <p:ph type="body" sz="quarter" idx="13" hasCustomPrompt="1"/>
          </p:nvPr>
        </p:nvSpPr>
        <p:spPr>
          <a:xfrm>
            <a:off x="609600" y="1600200"/>
            <a:ext cx="3810000" cy="381000"/>
          </a:xfrm>
        </p:spPr>
        <p:txBody>
          <a:bodyPr/>
          <a:lstStyle>
            <a:lvl1pPr>
              <a:defRPr b="0">
                <a:solidFill>
                  <a:schemeClr val="bg1">
                    <a:lumMod val="50000"/>
                  </a:schemeClr>
                </a:solidFill>
                <a:latin typeface="Georgia" pitchFamily="18" charset="0"/>
              </a:defRPr>
            </a:lvl1pPr>
          </a:lstStyle>
          <a:p>
            <a:pPr lvl="0"/>
            <a:r>
              <a:rPr lang="en-US" dirty="0"/>
              <a:t>Click to edit Kicker</a:t>
            </a:r>
          </a:p>
        </p:txBody>
      </p:sp>
      <p:sp>
        <p:nvSpPr>
          <p:cNvPr id="24" name="Text Placeholder 23"/>
          <p:cNvSpPr>
            <a:spLocks noGrp="1"/>
          </p:cNvSpPr>
          <p:nvPr>
            <p:ph type="body" sz="quarter" idx="14" hasCustomPrompt="1"/>
          </p:nvPr>
        </p:nvSpPr>
        <p:spPr>
          <a:xfrm>
            <a:off x="609600" y="4191000"/>
            <a:ext cx="3733800" cy="304800"/>
          </a:xfrm>
        </p:spPr>
        <p:txBody>
          <a:bodyPr/>
          <a:lstStyle>
            <a:lvl1pPr>
              <a:defRPr sz="1600" b="0" i="1">
                <a:solidFill>
                  <a:schemeClr val="bg1">
                    <a:lumMod val="50000"/>
                  </a:schemeClr>
                </a:solidFill>
                <a:latin typeface="Georgia" pitchFamily="18" charset="0"/>
              </a:defRPr>
            </a:lvl1pPr>
          </a:lstStyle>
          <a:p>
            <a:pPr lvl="0"/>
            <a:r>
              <a:rPr lang="en-US" dirty="0"/>
              <a:t>Click to edit presenter’s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DF100A-1439-47B5-93D9-212615D5B14A}" type="datetime4">
              <a:rPr lang="en-US" smtClean="0"/>
              <a:pPr/>
              <a:t>June 1, 2020</a:t>
            </a:fld>
            <a:endParaRPr lang="en-US"/>
          </a:p>
        </p:txBody>
      </p:sp>
      <p:sp>
        <p:nvSpPr>
          <p:cNvPr id="5" name="Footer Placeholder 4"/>
          <p:cNvSpPr>
            <a:spLocks noGrp="1"/>
          </p:cNvSpPr>
          <p:nvPr>
            <p:ph type="ftr" sz="quarter" idx="11"/>
          </p:nvPr>
        </p:nvSpPr>
        <p:spPr>
          <a:xfrm>
            <a:off x="1752600" y="6248400"/>
            <a:ext cx="5715000" cy="365125"/>
          </a:xfrm>
          <a:prstGeom prst="rect">
            <a:avLst/>
          </a:prstGeom>
        </p:spPr>
        <p:txBody>
          <a:bodyPr/>
          <a:lstStyle/>
          <a:p>
            <a:r>
              <a:rPr lang="en-US"/>
              <a:t>www.pewproject.org</a:t>
            </a:r>
          </a:p>
        </p:txBody>
      </p:sp>
      <p:sp>
        <p:nvSpPr>
          <p:cNvPr id="6" name="Slide Number Placeholder 5"/>
          <p:cNvSpPr>
            <a:spLocks noGrp="1"/>
          </p:cNvSpPr>
          <p:nvPr>
            <p:ph type="sldNum" sz="quarter" idx="12"/>
          </p:nvPr>
        </p:nvSpPr>
        <p:spPr/>
        <p:txBody>
          <a:bodyPr/>
          <a:lstStyle/>
          <a:p>
            <a:fld id="{E2B37319-2E82-4D56-ADBC-557F98406E39}" type="slidenum">
              <a:rPr lang="en-US" smtClean="0"/>
              <a:pPr/>
              <a:t>‹#›</a:t>
            </a:fld>
            <a:endParaRPr lang="en-US"/>
          </a:p>
        </p:txBody>
      </p:sp>
      <p:sp>
        <p:nvSpPr>
          <p:cNvPr id="19" name="Rectangle 18"/>
          <p:cNvSpPr/>
          <p:nvPr userDrawn="1"/>
        </p:nvSpPr>
        <p:spPr>
          <a:xfrm>
            <a:off x="152400" y="5867400"/>
            <a:ext cx="883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52400" y="1600200"/>
            <a:ext cx="88392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09600" y="1981200"/>
            <a:ext cx="7086600" cy="762000"/>
          </a:xfrm>
        </p:spPr>
        <p:txBody>
          <a:bodyPr>
            <a:noAutofit/>
          </a:bodyPr>
          <a:lstStyle>
            <a:lvl1pPr algn="l">
              <a:defRPr sz="3600" baseline="0"/>
            </a:lvl1pPr>
          </a:lstStyle>
          <a:p>
            <a:r>
              <a:rPr lang="en-US" dirty="0"/>
              <a:t>Contact Information</a:t>
            </a:r>
          </a:p>
        </p:txBody>
      </p:sp>
      <p:sp>
        <p:nvSpPr>
          <p:cNvPr id="3" name="Subtitle 2"/>
          <p:cNvSpPr>
            <a:spLocks noGrp="1"/>
          </p:cNvSpPr>
          <p:nvPr>
            <p:ph type="subTitle" idx="1" hasCustomPrompt="1"/>
          </p:nvPr>
        </p:nvSpPr>
        <p:spPr>
          <a:xfrm>
            <a:off x="609600" y="2895600"/>
            <a:ext cx="3733800" cy="381000"/>
          </a:xfrm>
        </p:spPr>
        <p:txBody>
          <a:bodyPr/>
          <a:lstStyle>
            <a:lvl1pPr marL="0" indent="0" algn="l">
              <a:buNone/>
              <a:defRPr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name of presenter</a:t>
            </a:r>
          </a:p>
        </p:txBody>
      </p:sp>
      <p:sp>
        <p:nvSpPr>
          <p:cNvPr id="24" name="Text Placeholder 23"/>
          <p:cNvSpPr>
            <a:spLocks noGrp="1"/>
          </p:cNvSpPr>
          <p:nvPr>
            <p:ph type="body" sz="quarter" idx="14" hasCustomPrompt="1"/>
          </p:nvPr>
        </p:nvSpPr>
        <p:spPr>
          <a:xfrm>
            <a:off x="609600" y="3200400"/>
            <a:ext cx="3048000" cy="304800"/>
          </a:xfrm>
        </p:spPr>
        <p:txBody>
          <a:bodyPr/>
          <a:lstStyle>
            <a:lvl1pPr>
              <a:defRPr sz="1600" b="0" i="1">
                <a:solidFill>
                  <a:schemeClr val="bg1">
                    <a:lumMod val="50000"/>
                  </a:schemeClr>
                </a:solidFill>
                <a:latin typeface="Georgia" pitchFamily="18" charset="0"/>
              </a:defRPr>
            </a:lvl1pPr>
          </a:lstStyle>
          <a:p>
            <a:pPr lvl="0"/>
            <a:r>
              <a:rPr lang="en-US" dirty="0"/>
              <a:t>Click to edit presenter’s title</a:t>
            </a:r>
          </a:p>
        </p:txBody>
      </p:sp>
      <p:sp>
        <p:nvSpPr>
          <p:cNvPr id="15" name="Text Placeholder 14"/>
          <p:cNvSpPr>
            <a:spLocks noGrp="1"/>
          </p:cNvSpPr>
          <p:nvPr>
            <p:ph type="body" sz="quarter" idx="16" hasCustomPrompt="1"/>
          </p:nvPr>
        </p:nvSpPr>
        <p:spPr>
          <a:xfrm>
            <a:off x="609600" y="3505200"/>
            <a:ext cx="3048000" cy="304800"/>
          </a:xfrm>
        </p:spPr>
        <p:txBody>
          <a:bodyPr>
            <a:noAutofit/>
          </a:bodyPr>
          <a:lstStyle>
            <a:lvl1pPr>
              <a:defRPr sz="1400" b="0">
                <a:solidFill>
                  <a:schemeClr val="tx1">
                    <a:lumMod val="50000"/>
                    <a:lumOff val="50000"/>
                  </a:schemeClr>
                </a:solidFill>
                <a:latin typeface="+mj-lt"/>
              </a:defRPr>
            </a:lvl1pPr>
          </a:lstStyle>
          <a:p>
            <a:pPr lvl="0"/>
            <a:r>
              <a:rPr lang="en-US" dirty="0"/>
              <a:t>Click to edit presenter’s email</a:t>
            </a:r>
          </a:p>
        </p:txBody>
      </p:sp>
      <p:sp>
        <p:nvSpPr>
          <p:cNvPr id="17" name="Text Placeholder 16"/>
          <p:cNvSpPr>
            <a:spLocks noGrp="1"/>
          </p:cNvSpPr>
          <p:nvPr>
            <p:ph type="body" sz="quarter" idx="17" hasCustomPrompt="1"/>
          </p:nvPr>
        </p:nvSpPr>
        <p:spPr>
          <a:xfrm>
            <a:off x="4724400" y="2895600"/>
            <a:ext cx="3505200" cy="381000"/>
          </a:xfrm>
        </p:spPr>
        <p:txBody>
          <a:bodyPr/>
          <a:lstStyle>
            <a:lvl1pPr>
              <a:defRPr lang="en-US" sz="1800" b="0" kern="1200" baseline="0" dirty="0" smtClean="0">
                <a:solidFill>
                  <a:schemeClr val="tx1">
                    <a:tint val="75000"/>
                  </a:schemeClr>
                </a:solidFill>
                <a:latin typeface="+mj-lt"/>
                <a:ea typeface="+mn-ea"/>
                <a:cs typeface="Arial" pitchFamily="34" charset="0"/>
              </a:defRPr>
            </a:lvl1pPr>
          </a:lstStyle>
          <a:p>
            <a:pPr lvl="0"/>
            <a:r>
              <a:rPr lang="en-US" dirty="0"/>
              <a:t>Click to add another person</a:t>
            </a:r>
          </a:p>
        </p:txBody>
      </p:sp>
      <p:sp>
        <p:nvSpPr>
          <p:cNvPr id="22" name="Text Placeholder 21"/>
          <p:cNvSpPr>
            <a:spLocks noGrp="1"/>
          </p:cNvSpPr>
          <p:nvPr>
            <p:ph type="body" sz="quarter" idx="18" hasCustomPrompt="1"/>
          </p:nvPr>
        </p:nvSpPr>
        <p:spPr>
          <a:xfrm>
            <a:off x="4724400" y="3200400"/>
            <a:ext cx="3048000" cy="304800"/>
          </a:xfrm>
        </p:spPr>
        <p:txBody>
          <a:bodyPr>
            <a:noAutofit/>
          </a:bodyPr>
          <a:lstStyle>
            <a:lvl1pPr>
              <a:defRPr lang="en-US" sz="1600" b="0" i="1" kern="1200" dirty="0" smtClean="0">
                <a:solidFill>
                  <a:schemeClr val="bg1">
                    <a:lumMod val="50000"/>
                  </a:schemeClr>
                </a:solidFill>
                <a:latin typeface="Georgia" pitchFamily="18" charset="0"/>
                <a:ea typeface="+mn-ea"/>
                <a:cs typeface="Arial" pitchFamily="34" charset="0"/>
              </a:defRPr>
            </a:lvl1pPr>
          </a:lstStyle>
          <a:p>
            <a:pPr lvl="0"/>
            <a:r>
              <a:rPr lang="en-US" dirty="0"/>
              <a:t>Click to edit person’s title</a:t>
            </a:r>
          </a:p>
        </p:txBody>
      </p:sp>
      <p:sp>
        <p:nvSpPr>
          <p:cNvPr id="25" name="Text Placeholder 24"/>
          <p:cNvSpPr>
            <a:spLocks noGrp="1"/>
          </p:cNvSpPr>
          <p:nvPr>
            <p:ph type="body" sz="quarter" idx="19" hasCustomPrompt="1"/>
          </p:nvPr>
        </p:nvSpPr>
        <p:spPr>
          <a:xfrm>
            <a:off x="4724400" y="3505200"/>
            <a:ext cx="3048000" cy="304800"/>
          </a:xfrm>
        </p:spPr>
        <p:txBody>
          <a:bodyPr>
            <a:noAutofit/>
          </a:bodyPr>
          <a:lstStyle>
            <a:lvl1pPr>
              <a:defRPr lang="en-US" sz="1400" b="0" kern="1200" dirty="0" smtClean="0">
                <a:solidFill>
                  <a:schemeClr val="tx1">
                    <a:lumMod val="50000"/>
                    <a:lumOff val="50000"/>
                  </a:schemeClr>
                </a:solidFill>
                <a:latin typeface="+mj-lt"/>
                <a:ea typeface="+mn-ea"/>
                <a:cs typeface="Arial" pitchFamily="34" charset="0"/>
              </a:defRPr>
            </a:lvl1pPr>
          </a:lstStyle>
          <a:p>
            <a:pPr lvl="0"/>
            <a:r>
              <a:rPr lang="en-US" dirty="0"/>
              <a:t>Click to edit person’s email</a:t>
            </a:r>
          </a:p>
        </p:txBody>
      </p:sp>
      <p:cxnSp>
        <p:nvCxnSpPr>
          <p:cNvPr id="27" name="Straight Connector 26"/>
          <p:cNvCxnSpPr/>
          <p:nvPr userDrawn="1"/>
        </p:nvCxnSpPr>
        <p:spPr>
          <a:xfrm rot="5400000">
            <a:off x="3848100" y="3390900"/>
            <a:ext cx="990600"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p:cNvPicPr/>
          <p:nvPr userDrawn="1"/>
        </p:nvPicPr>
        <p:blipFill>
          <a:blip r:embed="rId2"/>
          <a:stretch>
            <a:fillRect/>
          </a:stretch>
        </p:blipFill>
        <p:spPr>
          <a:xfrm>
            <a:off x="5334000" y="605594"/>
            <a:ext cx="3276600" cy="4872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Date Placeholder 12"/>
          <p:cNvSpPr>
            <a:spLocks noGrp="1"/>
          </p:cNvSpPr>
          <p:nvPr>
            <p:ph type="dt" sz="half" idx="10"/>
          </p:nvPr>
        </p:nvSpPr>
        <p:spPr>
          <a:xfrm>
            <a:off x="457200" y="6324600"/>
            <a:ext cx="1219200" cy="304800"/>
          </a:xfrm>
        </p:spPr>
        <p:txBody>
          <a:bodyPr/>
          <a:lstStyle/>
          <a:p>
            <a:fld id="{2F5814D8-D17E-403D-BB23-DF0CDA7DEB2B}" type="datetime4">
              <a:rPr lang="en-US" smtClean="0"/>
              <a:pPr/>
              <a:t>June 1, 2020</a:t>
            </a:fld>
            <a:endParaRPr lang="en-US"/>
          </a:p>
        </p:txBody>
      </p:sp>
      <p:sp>
        <p:nvSpPr>
          <p:cNvPr id="14" name="Slide Number Placeholder 13"/>
          <p:cNvSpPr>
            <a:spLocks noGrp="1"/>
          </p:cNvSpPr>
          <p:nvPr>
            <p:ph type="sldNum" sz="quarter" idx="11"/>
          </p:nvPr>
        </p:nvSpPr>
        <p:spPr>
          <a:xfrm>
            <a:off x="4038600" y="6324600"/>
            <a:ext cx="1066800" cy="304800"/>
          </a:xfrm>
        </p:spPr>
        <p:txBody>
          <a:bodyPr/>
          <a:lstStyle/>
          <a:p>
            <a:fld id="{E2B37319-2E82-4D56-ADBC-557F98406E39}" type="slidenum">
              <a:rPr lang="en-US" smtClean="0"/>
              <a:pPr/>
              <a:t>‹#›</a:t>
            </a:fld>
            <a:endParaRPr lang="en-US"/>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3"/>
          </p:nvPr>
        </p:nvSpPr>
        <p:spPr>
          <a:xfrm>
            <a:off x="457200" y="1219200"/>
            <a:ext cx="8229600" cy="4876800"/>
          </a:xfrm>
        </p:spPr>
        <p:txBody>
          <a:bodyPr/>
          <a:lstStyle>
            <a:lvl2pPr marL="742950" indent="-627063">
              <a:defRPr/>
            </a:lvl2pPr>
            <a:lvl3pPr marL="1143000" indent="-800100">
              <a:defRPr sz="1200"/>
            </a:lvl3pPr>
            <a:lvl4pPr marL="1600200" indent="-1028700">
              <a:defRPr sz="1200"/>
            </a:lvl4pPr>
            <a:lvl5pPr marL="2057400" indent="-12588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19200"/>
            <a:ext cx="8229600" cy="4572001"/>
          </a:xfrm>
        </p:spPr>
        <p:txBody>
          <a:bodyPr/>
          <a:lstStyle>
            <a:lvl1pPr>
              <a:buNone/>
              <a:defRPr sz="1800" b="1">
                <a:latin typeface="+mn-lt"/>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lvl="0"/>
            <a:r>
              <a:rPr lang="en-US" dirty="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fld id="{2F5814D8-D17E-403D-BB23-DF0CDA7DEB2B}" type="datetime4">
              <a:rPr lang="en-US" smtClean="0"/>
              <a:pPr/>
              <a:t>June 1, 2020</a:t>
            </a:fld>
            <a:endParaRPr lang="en-US" dirty="0"/>
          </a:p>
        </p:txBody>
      </p:sp>
      <p:sp>
        <p:nvSpPr>
          <p:cNvPr id="14" name="Slide Number Placeholder 13"/>
          <p:cNvSpPr>
            <a:spLocks noGrp="1"/>
          </p:cNvSpPr>
          <p:nvPr>
            <p:ph type="sldNum" sz="quarter" idx="11"/>
          </p:nvPr>
        </p:nvSpPr>
        <p:spPr>
          <a:xfrm>
            <a:off x="4038600" y="6324600"/>
            <a:ext cx="1066800" cy="304800"/>
          </a:xfrm>
        </p:spPr>
        <p:txBody>
          <a:bodyPr/>
          <a:lstStyle/>
          <a:p>
            <a:fld id="{E2B37319-2E82-4D56-ADBC-557F98406E39}" type="slidenum">
              <a:rPr lang="en-US" smtClean="0"/>
              <a:pPr/>
              <a:t>‹#›</a:t>
            </a:fld>
            <a:endParaRPr lang="en-US"/>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8"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82296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mn-lt"/>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fld id="{2F5814D8-D17E-403D-BB23-DF0CDA7DEB2B}" type="datetime4">
              <a:rPr lang="en-US" smtClean="0"/>
              <a:pPr/>
              <a:t>June 1, 2020</a:t>
            </a:fld>
            <a:endParaRPr lang="en-US"/>
          </a:p>
        </p:txBody>
      </p:sp>
      <p:sp>
        <p:nvSpPr>
          <p:cNvPr id="14" name="Slide Number Placeholder 13"/>
          <p:cNvSpPr>
            <a:spLocks noGrp="1"/>
          </p:cNvSpPr>
          <p:nvPr>
            <p:ph type="sldNum" sz="quarter" idx="11"/>
          </p:nvPr>
        </p:nvSpPr>
        <p:spPr>
          <a:xfrm>
            <a:off x="4038600" y="6324600"/>
            <a:ext cx="1066800" cy="304800"/>
          </a:xfrm>
        </p:spPr>
        <p:txBody>
          <a:bodyPr/>
          <a:lstStyle/>
          <a:p>
            <a:fld id="{E2B37319-2E82-4D56-ADBC-557F98406E39}" type="slidenum">
              <a:rPr lang="en-US" smtClean="0"/>
              <a:pPr/>
              <a:t>‹#›</a:t>
            </a:fld>
            <a:endParaRPr lang="en-US"/>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438401"/>
            <a:ext cx="7772400" cy="990599"/>
          </a:xfrm>
        </p:spPr>
        <p:txBody>
          <a:bodyPr anchor="t">
            <a:normAutofit/>
          </a:bodyPr>
          <a:lstStyle>
            <a:lvl1pPr algn="ctr">
              <a:defRPr sz="2400" b="1" cap="all">
                <a:solidFill>
                  <a:schemeClr val="tx1"/>
                </a:solidFill>
              </a:defRPr>
            </a:lvl1pPr>
          </a:lstStyle>
          <a:p>
            <a:r>
              <a:rPr lang="en-US" dirty="0"/>
              <a:t>Click to edit Master </a:t>
            </a:r>
            <a:br>
              <a:rPr lang="en-US" dirty="0"/>
            </a:br>
            <a:r>
              <a:rPr lang="en-US" dirty="0"/>
              <a:t>SECTION title style</a:t>
            </a:r>
          </a:p>
        </p:txBody>
      </p:sp>
      <p:sp>
        <p:nvSpPr>
          <p:cNvPr id="3" name="Text Placeholder 2"/>
          <p:cNvSpPr>
            <a:spLocks noGrp="1"/>
          </p:cNvSpPr>
          <p:nvPr>
            <p:ph type="body" idx="1" hasCustomPrompt="1"/>
          </p:nvPr>
        </p:nvSpPr>
        <p:spPr>
          <a:xfrm>
            <a:off x="722313" y="2081213"/>
            <a:ext cx="7772400" cy="357187"/>
          </a:xfrm>
        </p:spPr>
        <p:txBody>
          <a:bodyPr anchor="b">
            <a:normAutofit/>
          </a:bodyPr>
          <a:lstStyle>
            <a:lvl1pPr marL="0" indent="0" algn="ctr">
              <a:buNone/>
              <a:defRPr sz="1400" b="0" baseline="0">
                <a:solidFill>
                  <a:schemeClr val="bg1">
                    <a:lumMod val="75000"/>
                  </a:schemeClr>
                </a:solidFill>
                <a:latin typeface="+mj-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subsection kicker style</a:t>
            </a:r>
          </a:p>
        </p:txBody>
      </p:sp>
      <p:sp>
        <p:nvSpPr>
          <p:cNvPr id="4" name="Date Placeholder 3"/>
          <p:cNvSpPr>
            <a:spLocks noGrp="1"/>
          </p:cNvSpPr>
          <p:nvPr>
            <p:ph type="dt" sz="half" idx="10"/>
          </p:nvPr>
        </p:nvSpPr>
        <p:spPr>
          <a:xfrm>
            <a:off x="457200" y="6248400"/>
            <a:ext cx="1219200" cy="365125"/>
          </a:xfrm>
        </p:spPr>
        <p:txBody>
          <a:bodyPr/>
          <a:lstStyle/>
          <a:p>
            <a:fld id="{72DEDA58-0F44-4E6F-A662-CD004C5E500D}" type="datetime4">
              <a:rPr lang="en-US" smtClean="0"/>
              <a:pPr/>
              <a:t>June 1, 2020</a:t>
            </a:fld>
            <a:endParaRPr lang="en-US" dirty="0"/>
          </a:p>
        </p:txBody>
      </p:sp>
      <p:sp>
        <p:nvSpPr>
          <p:cNvPr id="5" name="Footer Placeholder 4"/>
          <p:cNvSpPr>
            <a:spLocks noGrp="1"/>
          </p:cNvSpPr>
          <p:nvPr>
            <p:ph type="ftr" sz="quarter" idx="11"/>
          </p:nvPr>
        </p:nvSpPr>
        <p:spPr>
          <a:xfrm>
            <a:off x="1752600" y="6248400"/>
            <a:ext cx="5715000" cy="365125"/>
          </a:xfrm>
          <a:prstGeom prst="rect">
            <a:avLst/>
          </a:prstGeom>
        </p:spPr>
        <p:txBody>
          <a:bodyPr/>
          <a:lstStyle/>
          <a:p>
            <a:r>
              <a:rPr lang="en-US"/>
              <a:t>www.pewproject.org</a:t>
            </a:r>
            <a:endParaRPr lang="en-US" dirty="0"/>
          </a:p>
        </p:txBody>
      </p:sp>
      <p:sp>
        <p:nvSpPr>
          <p:cNvPr id="6" name="Slide Number Placeholder 5"/>
          <p:cNvSpPr>
            <a:spLocks noGrp="1"/>
          </p:cNvSpPr>
          <p:nvPr>
            <p:ph type="sldNum" sz="quarter" idx="12"/>
          </p:nvPr>
        </p:nvSpPr>
        <p:spPr/>
        <p:txBody>
          <a:bodyPr/>
          <a:lstStyle/>
          <a:p>
            <a:fld id="{E2B37319-2E82-4D56-ADBC-557F98406E39}" type="slidenum">
              <a:rPr lang="en-US" smtClean="0"/>
              <a:pPr/>
              <a:t>‹#›</a:t>
            </a:fld>
            <a:endParaRPr lang="en-US"/>
          </a:p>
        </p:txBody>
      </p:sp>
      <p:cxnSp>
        <p:nvCxnSpPr>
          <p:cNvPr id="12" name="Straight Connector 11"/>
          <p:cNvCxnSpPr/>
          <p:nvPr userDrawn="1"/>
        </p:nvCxnSpPr>
        <p:spPr>
          <a:xfrm>
            <a:off x="152400" y="3429000"/>
            <a:ext cx="88392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1981200"/>
            <a:ext cx="88392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rot="5400000">
            <a:off x="4305300" y="2019300"/>
            <a:ext cx="533400" cy="883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Text Placeholder 2"/>
          <p:cNvSpPr>
            <a:spLocks noGrp="1"/>
          </p:cNvSpPr>
          <p:nvPr>
            <p:ph type="body" idx="1" hasCustomPrompt="1"/>
          </p:nvPr>
        </p:nvSpPr>
        <p:spPr>
          <a:xfrm>
            <a:off x="457200" y="1219200"/>
            <a:ext cx="4040188" cy="639762"/>
          </a:xfrm>
        </p:spPr>
        <p:txBody>
          <a:bodyPr anchor="b">
            <a:noAutofit/>
          </a:bodyPr>
          <a:lstStyle>
            <a:lvl1pPr marL="0" indent="0">
              <a:buNone/>
              <a:defRPr sz="1800" b="0">
                <a:latin typeface="+mj-lt"/>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4" name="Content Placeholder 3"/>
          <p:cNvSpPr>
            <a:spLocks noGrp="1"/>
          </p:cNvSpPr>
          <p:nvPr>
            <p:ph sz="half" idx="2" hasCustomPrompt="1"/>
          </p:nvPr>
        </p:nvSpPr>
        <p:spPr>
          <a:xfrm>
            <a:off x="457200" y="1828800"/>
            <a:ext cx="4040188" cy="3962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baseline="0">
                <a:latin typeface="+mj-lt"/>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219200"/>
            <a:ext cx="4041775" cy="639762"/>
          </a:xfrm>
        </p:spPr>
        <p:txBody>
          <a:bodyPr anchor="b">
            <a:normAutofit/>
          </a:bodyPr>
          <a:lstStyle>
            <a:lvl1pPr marL="0" indent="0">
              <a:buNone/>
              <a:defRPr sz="1800" b="0">
                <a:latin typeface="+mj-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6" name="Content Placeholder 5"/>
          <p:cNvSpPr>
            <a:spLocks noGrp="1"/>
          </p:cNvSpPr>
          <p:nvPr>
            <p:ph sz="quarter" idx="4" hasCustomPrompt="1"/>
          </p:nvPr>
        </p:nvSpPr>
        <p:spPr>
          <a:xfrm>
            <a:off x="4645025" y="1828801"/>
            <a:ext cx="4041775" cy="39624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248400"/>
            <a:ext cx="1219200" cy="365125"/>
          </a:xfrm>
        </p:spPr>
        <p:txBody>
          <a:bodyPr/>
          <a:lstStyle/>
          <a:p>
            <a:fld id="{9B855AF8-0094-43D5-8F89-5AB58B08CE88}" type="datetime4">
              <a:rPr lang="en-US" smtClean="0"/>
              <a:pPr/>
              <a:t>June 1, 2020</a:t>
            </a:fld>
            <a:endParaRPr lang="en-US"/>
          </a:p>
        </p:txBody>
      </p:sp>
      <p:sp>
        <p:nvSpPr>
          <p:cNvPr id="9" name="Slide Number Placeholder 8"/>
          <p:cNvSpPr>
            <a:spLocks noGrp="1"/>
          </p:cNvSpPr>
          <p:nvPr>
            <p:ph type="sldNum" sz="quarter" idx="12"/>
          </p:nvPr>
        </p:nvSpPr>
        <p:spPr>
          <a:xfrm>
            <a:off x="4038600" y="6248400"/>
            <a:ext cx="1066800" cy="365125"/>
          </a:xfrm>
        </p:spPr>
        <p:txBody>
          <a:bodyPr/>
          <a:lstStyle/>
          <a:p>
            <a:fld id="{E2B37319-2E82-4D56-ADBC-557F98406E39}" type="slidenum">
              <a:rPr lang="en-US" smtClean="0"/>
              <a:pPr/>
              <a:t>‹#›</a:t>
            </a:fld>
            <a:endParaRPr lang="en-US"/>
          </a:p>
        </p:txBody>
      </p:sp>
      <p:sp>
        <p:nvSpPr>
          <p:cNvPr id="10"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5" name="Date Placeholder 4"/>
          <p:cNvSpPr>
            <a:spLocks noGrp="1"/>
          </p:cNvSpPr>
          <p:nvPr>
            <p:ph type="dt" sz="half" idx="10"/>
          </p:nvPr>
        </p:nvSpPr>
        <p:spPr>
          <a:xfrm>
            <a:off x="457200" y="6248400"/>
            <a:ext cx="1219200" cy="365125"/>
          </a:xfrm>
        </p:spPr>
        <p:txBody>
          <a:bodyPr/>
          <a:lstStyle/>
          <a:p>
            <a:fld id="{8B82A246-B949-4BE4-BEA5-462CF74F3E30}" type="datetime4">
              <a:rPr lang="en-US" smtClean="0"/>
              <a:pPr/>
              <a:t>June 1, 2020</a:t>
            </a:fld>
            <a:endParaRPr lang="en-US"/>
          </a:p>
        </p:txBody>
      </p:sp>
      <p:sp>
        <p:nvSpPr>
          <p:cNvPr id="7" name="Slide Number Placeholder 6"/>
          <p:cNvSpPr>
            <a:spLocks noGrp="1"/>
          </p:cNvSpPr>
          <p:nvPr>
            <p:ph type="sldNum" sz="quarter" idx="12"/>
          </p:nvPr>
        </p:nvSpPr>
        <p:spPr>
          <a:xfrm>
            <a:off x="4038600" y="6248400"/>
            <a:ext cx="1066800" cy="365125"/>
          </a:xfrm>
        </p:spPr>
        <p:txBody>
          <a:bodyPr/>
          <a:lstStyle/>
          <a:p>
            <a:fld id="{E2B37319-2E82-4D56-ADBC-557F98406E39}" type="slidenum">
              <a:rPr lang="en-US" smtClean="0"/>
              <a:pPr/>
              <a:t>‹#›</a:t>
            </a:fld>
            <a:endParaRPr lang="en-US"/>
          </a:p>
        </p:txBody>
      </p:sp>
      <p:sp>
        <p:nvSpPr>
          <p:cNvPr id="9" name="Text Placeholder 8"/>
          <p:cNvSpPr>
            <a:spLocks noGrp="1"/>
          </p:cNvSpPr>
          <p:nvPr>
            <p:ph type="body" sz="quarter" idx="13" hasCustomPrompt="1"/>
          </p:nvPr>
        </p:nvSpPr>
        <p:spPr>
          <a:xfrm>
            <a:off x="457200" y="990600"/>
            <a:ext cx="8229600" cy="4572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10" name="Text Placeholder 2"/>
          <p:cNvSpPr>
            <a:spLocks noGrp="1"/>
          </p:cNvSpPr>
          <p:nvPr>
            <p:ph type="body" idx="1" hasCustomPrompt="1"/>
          </p:nvPr>
        </p:nvSpPr>
        <p:spPr>
          <a:xfrm>
            <a:off x="457200" y="1295400"/>
            <a:ext cx="4040188" cy="639762"/>
          </a:xfrm>
        </p:spPr>
        <p:txBody>
          <a:bodyPr anchor="b">
            <a:noAutofit/>
          </a:bodyPr>
          <a:lstStyle>
            <a:lvl1pPr marL="0" indent="0">
              <a:buNone/>
              <a:defRPr sz="1800" b="0" baseline="0">
                <a:latin typeface="+mj-lt"/>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1" name="Content Placeholder 3"/>
          <p:cNvSpPr>
            <a:spLocks noGrp="1"/>
          </p:cNvSpPr>
          <p:nvPr>
            <p:ph sz="half" idx="2" hasCustomPrompt="1"/>
          </p:nvPr>
        </p:nvSpPr>
        <p:spPr>
          <a:xfrm>
            <a:off x="457200" y="1905001"/>
            <a:ext cx="4040188" cy="3886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hasCustomPrompt="1"/>
          </p:nvPr>
        </p:nvSpPr>
        <p:spPr>
          <a:xfrm>
            <a:off x="4645025" y="1295400"/>
            <a:ext cx="4041775" cy="639762"/>
          </a:xfrm>
        </p:spPr>
        <p:txBody>
          <a:bodyPr anchor="b">
            <a:normAutofit/>
          </a:bodyPr>
          <a:lstStyle>
            <a:lvl1pPr marL="0" indent="0">
              <a:buNone/>
              <a:defRPr sz="1800" b="0">
                <a:latin typeface="+mj-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3" name="Content Placeholder 5"/>
          <p:cNvSpPr>
            <a:spLocks noGrp="1"/>
          </p:cNvSpPr>
          <p:nvPr>
            <p:ph sz="quarter" idx="4" hasCustomPrompt="1"/>
          </p:nvPr>
        </p:nvSpPr>
        <p:spPr>
          <a:xfrm>
            <a:off x="4645025" y="1905001"/>
            <a:ext cx="4041775" cy="3886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Date Placeholder 2"/>
          <p:cNvSpPr>
            <a:spLocks noGrp="1"/>
          </p:cNvSpPr>
          <p:nvPr>
            <p:ph type="dt" sz="half" idx="10"/>
          </p:nvPr>
        </p:nvSpPr>
        <p:spPr/>
        <p:txBody>
          <a:bodyPr/>
          <a:lstStyle/>
          <a:p>
            <a:fld id="{215D86A1-AE8F-46E8-BA76-B9B2DF704D0B}" type="datetime4">
              <a:rPr lang="en-US" smtClean="0"/>
              <a:pPr/>
              <a:t>June 1, 2020</a:t>
            </a:fld>
            <a:endParaRPr lang="en-US"/>
          </a:p>
        </p:txBody>
      </p:sp>
      <p:sp>
        <p:nvSpPr>
          <p:cNvPr id="5" name="Slide Number Placeholder 4"/>
          <p:cNvSpPr>
            <a:spLocks noGrp="1"/>
          </p:cNvSpPr>
          <p:nvPr>
            <p:ph type="sldNum" sz="quarter" idx="12"/>
          </p:nvPr>
        </p:nvSpPr>
        <p:spPr>
          <a:xfrm>
            <a:off x="4038600" y="6248400"/>
            <a:ext cx="1066800" cy="365125"/>
          </a:xfrm>
        </p:spPr>
        <p:txBody>
          <a:bodyPr/>
          <a:lstStyle/>
          <a:p>
            <a:fld id="{E2B37319-2E82-4D56-ADBC-557F98406E39}" type="slidenum">
              <a:rPr lang="en-US" smtClean="0"/>
              <a:pPr/>
              <a:t>‹#›</a:t>
            </a:fld>
            <a:endParaRPr lang="en-US"/>
          </a:p>
        </p:txBody>
      </p:sp>
      <p:sp>
        <p:nvSpPr>
          <p:cNvPr id="6"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6483D-303C-48F5-80BA-8D1BDECCD943}" type="datetime4">
              <a:rPr lang="en-US" smtClean="0"/>
              <a:pPr/>
              <a:t>June 1, 2020</a:t>
            </a:fld>
            <a:endParaRPr lang="en-US"/>
          </a:p>
        </p:txBody>
      </p:sp>
      <p:sp>
        <p:nvSpPr>
          <p:cNvPr id="4" name="Slide Number Placeholder 3"/>
          <p:cNvSpPr>
            <a:spLocks noGrp="1"/>
          </p:cNvSpPr>
          <p:nvPr>
            <p:ph type="sldNum" sz="quarter" idx="12"/>
          </p:nvPr>
        </p:nvSpPr>
        <p:spPr/>
        <p:txBody>
          <a:bodyPr/>
          <a:lstStyle/>
          <a:p>
            <a:fld id="{E2B37319-2E82-4D56-ADBC-557F98406E39}" type="slidenum">
              <a:rPr lang="en-US" smtClean="0"/>
              <a:pPr/>
              <a:t>‹#›</a:t>
            </a:fld>
            <a:endParaRPr lang="en-US"/>
          </a:p>
        </p:txBody>
      </p:sp>
      <p:sp>
        <p:nvSpPr>
          <p:cNvPr id="5"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264275"/>
            <a:ext cx="1219200"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B0143470-16DF-460A-BC96-502A97480E6E}" type="datetime4">
              <a:rPr lang="en-US" smtClean="0"/>
              <a:pPr/>
              <a:t>June 1, 2020</a:t>
            </a:fld>
            <a:endParaRPr lang="en-US" dirty="0"/>
          </a:p>
        </p:txBody>
      </p:sp>
      <p:sp>
        <p:nvSpPr>
          <p:cNvPr id="6" name="Slide Number Placeholder 5"/>
          <p:cNvSpPr>
            <a:spLocks noGrp="1"/>
          </p:cNvSpPr>
          <p:nvPr>
            <p:ph type="sldNum" sz="quarter" idx="4"/>
          </p:nvPr>
        </p:nvSpPr>
        <p:spPr>
          <a:xfrm>
            <a:off x="4038600" y="6248400"/>
            <a:ext cx="1066800" cy="36512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E2B37319-2E82-4D56-ADBC-557F98406E39}" type="slidenum">
              <a:rPr lang="en-US" smtClean="0"/>
              <a:pPr/>
              <a:t>‹#›</a:t>
            </a:fld>
            <a:endParaRPr lang="en-US" dirty="0"/>
          </a:p>
        </p:txBody>
      </p:sp>
      <p:sp>
        <p:nvSpPr>
          <p:cNvPr id="7" name="Rectangle 6"/>
          <p:cNvSpPr/>
          <p:nvPr/>
        </p:nvSpPr>
        <p:spPr>
          <a:xfrm>
            <a:off x="0" y="0"/>
            <a:ext cx="152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600" y="0"/>
            <a:ext cx="152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95800" y="-4343400"/>
            <a:ext cx="152400" cy="883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4572000" y="2286000"/>
            <a:ext cx="152400" cy="899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52400" y="6248400"/>
            <a:ext cx="88392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a:blip r:embed="rId12"/>
          <a:stretch>
            <a:fillRect/>
          </a:stretch>
        </p:blipFill>
        <p:spPr>
          <a:xfrm>
            <a:off x="7061200" y="6375400"/>
            <a:ext cx="1612900" cy="254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3" r:id="rId6"/>
    <p:sldLayoutId id="2147483652" r:id="rId7"/>
    <p:sldLayoutId id="2147483654" r:id="rId8"/>
    <p:sldLayoutId id="2147483655" r:id="rId9"/>
    <p:sldLayoutId id="2147483660" r:id="rId10"/>
  </p:sldLayoutIdLst>
  <p:hf hdr="0"/>
  <p:txStyles>
    <p:title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ewresearch.org/covid"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981200"/>
          </a:xfrm>
        </p:spPr>
        <p:txBody>
          <a:bodyPr/>
          <a:lstStyle/>
          <a:p>
            <a:pPr algn="ctr">
              <a:lnSpc>
                <a:spcPts val="4400"/>
              </a:lnSpc>
              <a:spcBef>
                <a:spcPts val="1200"/>
              </a:spcBef>
              <a:spcAft>
                <a:spcPts val="1200"/>
              </a:spcAft>
            </a:pPr>
            <a:r>
              <a:rPr lang="en-US" sz="3200" dirty="0"/>
              <a:t>U.S. Public Opinion, the Pandemic and the 2020 Election</a:t>
            </a:r>
          </a:p>
        </p:txBody>
      </p:sp>
      <p:pic>
        <p:nvPicPr>
          <p:cNvPr id="17" name="Picture 16" descr="A close up of a logo&#10;&#10;Description automatically generated">
            <a:extLst>
              <a:ext uri="{FF2B5EF4-FFF2-40B4-BE49-F238E27FC236}">
                <a16:creationId xmlns:a16="http://schemas.microsoft.com/office/drawing/2014/main" id="{BB381B5F-C600-42D3-83F4-BC66034BD5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489" y="381000"/>
            <a:ext cx="4031021" cy="599656"/>
          </a:xfrm>
          <a:prstGeom prst="rect">
            <a:avLst/>
          </a:prstGeom>
        </p:spPr>
      </p:pic>
      <p:grpSp>
        <p:nvGrpSpPr>
          <p:cNvPr id="3" name="Group 2">
            <a:extLst>
              <a:ext uri="{FF2B5EF4-FFF2-40B4-BE49-F238E27FC236}">
                <a16:creationId xmlns:a16="http://schemas.microsoft.com/office/drawing/2014/main" id="{32BF97C2-83D7-428F-BA31-1BB8917FBE93}"/>
              </a:ext>
            </a:extLst>
          </p:cNvPr>
          <p:cNvGrpSpPr/>
          <p:nvPr/>
        </p:nvGrpSpPr>
        <p:grpSpPr>
          <a:xfrm>
            <a:off x="2818286" y="5692170"/>
            <a:ext cx="3507425" cy="784830"/>
            <a:chOff x="2818287" y="5922803"/>
            <a:chExt cx="3507425" cy="784830"/>
          </a:xfrm>
        </p:grpSpPr>
        <p:sp>
          <p:nvSpPr>
            <p:cNvPr id="9" name="Rectangle 8">
              <a:extLst>
                <a:ext uri="{FF2B5EF4-FFF2-40B4-BE49-F238E27FC236}">
                  <a16:creationId xmlns:a16="http://schemas.microsoft.com/office/drawing/2014/main" id="{F9042D8B-CEB6-4152-B2B8-704424180B06}"/>
                </a:ext>
              </a:extLst>
            </p:cNvPr>
            <p:cNvSpPr/>
            <p:nvPr/>
          </p:nvSpPr>
          <p:spPr>
            <a:xfrm>
              <a:off x="2818287" y="5922803"/>
              <a:ext cx="3507425" cy="784830"/>
            </a:xfrm>
            <a:prstGeom prst="rect">
              <a:avLst/>
            </a:prstGeom>
          </p:spPr>
          <p:txBody>
            <a:bodyPr wrap="square">
              <a:spAutoFit/>
            </a:bodyPr>
            <a:lstStyle/>
            <a:p>
              <a:pPr algn="ctr"/>
              <a:r>
                <a:rPr lang="en-US" sz="1500" dirty="0">
                  <a:solidFill>
                    <a:srgbClr val="333132"/>
                  </a:solidFill>
                  <a:latin typeface="+mj-lt"/>
                </a:rPr>
                <a:t>Jocelyn Kiley</a:t>
              </a:r>
            </a:p>
            <a:p>
              <a:pPr algn="ctr"/>
              <a:r>
                <a:rPr lang="en-US" sz="1500" dirty="0">
                  <a:solidFill>
                    <a:srgbClr val="333132"/>
                  </a:solidFill>
                  <a:latin typeface="+mj-lt"/>
                </a:rPr>
                <a:t>Associate Director, Political Research</a:t>
              </a:r>
            </a:p>
            <a:p>
              <a:pPr algn="ctr"/>
              <a:r>
                <a:rPr lang="en-US" sz="1500" dirty="0">
                  <a:solidFill>
                    <a:srgbClr val="333132"/>
                  </a:solidFill>
                  <a:latin typeface="+mj-lt"/>
                </a:rPr>
                <a:t>  @</a:t>
              </a:r>
              <a:r>
                <a:rPr lang="en-US" sz="1500" dirty="0" err="1">
                  <a:solidFill>
                    <a:srgbClr val="333132"/>
                  </a:solidFill>
                  <a:latin typeface="+mj-lt"/>
                </a:rPr>
                <a:t>jocelynkiley</a:t>
              </a:r>
              <a:endParaRPr lang="en-US" sz="1500" i="0" dirty="0">
                <a:solidFill>
                  <a:srgbClr val="2997C0"/>
                </a:solidFill>
                <a:effectLst/>
                <a:latin typeface="+mj-lt"/>
              </a:endParaRPr>
            </a:p>
          </p:txBody>
        </p:sp>
        <p:pic>
          <p:nvPicPr>
            <p:cNvPr id="19" name="Picture 4" descr="Twitter bird logo 2012.svg">
              <a:extLst>
                <a:ext uri="{FF2B5EF4-FFF2-40B4-BE49-F238E27FC236}">
                  <a16:creationId xmlns:a16="http://schemas.microsoft.com/office/drawing/2014/main" id="{D8C53F52-ECFB-4B1F-8E28-FA0ED28DF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481" y="6466841"/>
              <a:ext cx="169334" cy="13995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person smiling for the camera&#10;&#10;Description automatically generated">
            <a:extLst>
              <a:ext uri="{FF2B5EF4-FFF2-40B4-BE49-F238E27FC236}">
                <a16:creationId xmlns:a16="http://schemas.microsoft.com/office/drawing/2014/main" id="{288ACEE0-4281-4DE0-9365-EFFED1931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8830" y="2819400"/>
            <a:ext cx="1926336" cy="2362200"/>
          </a:xfrm>
          <a:prstGeom prst="rect">
            <a:avLst/>
          </a:prstGeom>
        </p:spPr>
      </p:pic>
    </p:spTree>
    <p:extLst>
      <p:ext uri="{BB962C8B-B14F-4D97-AF65-F5344CB8AC3E}">
        <p14:creationId xmlns:p14="http://schemas.microsoft.com/office/powerpoint/2010/main" val="2877394938"/>
      </p:ext>
    </p:extLst>
  </p:cSld>
  <p:clrMapOvr>
    <a:masterClrMapping/>
  </p:clrMapOvr>
  <mc:AlternateContent xmlns:mc="http://schemas.openxmlformats.org/markup-compatibility/2006" xmlns:p14="http://schemas.microsoft.com/office/powerpoint/2010/main">
    <mc:Choice Requires="p14">
      <p:transition spd="slow" p14:dur="2000" advTm="24924"/>
    </mc:Choice>
    <mc:Fallback xmlns="">
      <p:transition spd="slow" advTm="249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5814D8-D17E-403D-BB23-DF0CDA7DEB2B}" type="datetime4">
              <a:rPr lang="en-US" smtClean="0"/>
              <a:pPr/>
              <a:t>June 1, 2020</a:t>
            </a:fld>
            <a:endParaRPr lang="en-US"/>
          </a:p>
        </p:txBody>
      </p:sp>
      <p:sp>
        <p:nvSpPr>
          <p:cNvPr id="4" name="Slide Number Placeholder 3"/>
          <p:cNvSpPr>
            <a:spLocks noGrp="1"/>
          </p:cNvSpPr>
          <p:nvPr>
            <p:ph type="sldNum" sz="quarter" idx="11"/>
          </p:nvPr>
        </p:nvSpPr>
        <p:spPr/>
        <p:txBody>
          <a:bodyPr/>
          <a:lstStyle/>
          <a:p>
            <a:fld id="{E2B37319-2E82-4D56-ADBC-557F98406E39}" type="slidenum">
              <a:rPr lang="en-US" smtClean="0"/>
              <a:pPr/>
              <a:t>10</a:t>
            </a:fld>
            <a:endParaRPr lang="en-US"/>
          </a:p>
        </p:txBody>
      </p:sp>
      <p:sp>
        <p:nvSpPr>
          <p:cNvPr id="5" name="Title 4"/>
          <p:cNvSpPr>
            <a:spLocks noGrp="1"/>
          </p:cNvSpPr>
          <p:nvPr>
            <p:ph type="title"/>
          </p:nvPr>
        </p:nvSpPr>
        <p:spPr>
          <a:xfrm>
            <a:off x="457200" y="167323"/>
            <a:ext cx="8229600" cy="670877"/>
          </a:xfrm>
        </p:spPr>
        <p:txBody>
          <a:bodyPr/>
          <a:lstStyle/>
          <a:p>
            <a:r>
              <a:rPr lang="en-US" dirty="0"/>
              <a:t>Most say Trump was too slow to respond to outbreak</a:t>
            </a:r>
          </a:p>
        </p:txBody>
      </p:sp>
      <p:sp>
        <p:nvSpPr>
          <p:cNvPr id="6" name="Text Placeholder 5"/>
          <p:cNvSpPr>
            <a:spLocks noGrp="1"/>
          </p:cNvSpPr>
          <p:nvPr>
            <p:ph type="body" sz="quarter" idx="13"/>
          </p:nvPr>
        </p:nvSpPr>
        <p:spPr>
          <a:xfrm>
            <a:off x="480060" y="542766"/>
            <a:ext cx="8229600" cy="773906"/>
          </a:xfrm>
        </p:spPr>
        <p:txBody>
          <a:bodyPr>
            <a:normAutofit/>
          </a:bodyPr>
          <a:lstStyle/>
          <a:p>
            <a:r>
              <a:rPr lang="en-US" sz="1600" dirty="0"/>
              <a:t>% who say, thinking about when large numbers of coronavirus cases were first reported around the world, Donald Trump was __ to address the threat to the U.S. </a:t>
            </a:r>
            <a:endParaRPr lang="en-US" sz="1600" dirty="0">
              <a:highlight>
                <a:srgbClr val="FFFF00"/>
              </a:highlight>
            </a:endParaRPr>
          </a:p>
        </p:txBody>
      </p:sp>
      <p:sp>
        <p:nvSpPr>
          <p:cNvPr id="7" name="Text Placeholder 6"/>
          <p:cNvSpPr>
            <a:spLocks noGrp="1"/>
          </p:cNvSpPr>
          <p:nvPr>
            <p:ph type="body" sz="quarter" idx="14"/>
          </p:nvPr>
        </p:nvSpPr>
        <p:spPr>
          <a:xfrm>
            <a:off x="228600" y="5867400"/>
            <a:ext cx="7620000" cy="457200"/>
          </a:xfrm>
        </p:spPr>
        <p:txBody>
          <a:bodyPr>
            <a:normAutofit/>
          </a:bodyPr>
          <a:lstStyle/>
          <a:p>
            <a:r>
              <a:rPr lang="en-US" sz="850" dirty="0"/>
              <a:t>Note: No answer responses not shown.  </a:t>
            </a:r>
          </a:p>
          <a:p>
            <a:r>
              <a:rPr lang="en-US" sz="850" dirty="0"/>
              <a:t>Source: Survey of U.S. adults conducted April 7-12, 2020</a:t>
            </a:r>
          </a:p>
        </p:txBody>
      </p:sp>
      <p:pic>
        <p:nvPicPr>
          <p:cNvPr id="8" name="Picture 7">
            <a:extLst>
              <a:ext uri="{FF2B5EF4-FFF2-40B4-BE49-F238E27FC236}">
                <a16:creationId xmlns:a16="http://schemas.microsoft.com/office/drawing/2014/main" id="{1C1FD82F-FF82-463B-BF03-8D61B640BE9E}"/>
              </a:ext>
            </a:extLst>
          </p:cNvPr>
          <p:cNvPicPr>
            <a:picLocks noChangeAspect="1"/>
          </p:cNvPicPr>
          <p:nvPr/>
        </p:nvPicPr>
        <p:blipFill>
          <a:blip r:embed="rId2"/>
          <a:stretch>
            <a:fillRect/>
          </a:stretch>
        </p:blipFill>
        <p:spPr>
          <a:xfrm>
            <a:off x="1371601" y="1484153"/>
            <a:ext cx="6131243" cy="4100512"/>
          </a:xfrm>
          <a:prstGeom prst="rect">
            <a:avLst/>
          </a:prstGeom>
        </p:spPr>
      </p:pic>
    </p:spTree>
    <p:extLst>
      <p:ext uri="{BB962C8B-B14F-4D97-AF65-F5344CB8AC3E}">
        <p14:creationId xmlns:p14="http://schemas.microsoft.com/office/powerpoint/2010/main" val="8758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5814D8-D17E-403D-BB23-DF0CDA7DEB2B}" type="datetime4">
              <a:rPr lang="en-US" smtClean="0"/>
              <a:pPr/>
              <a:t>June 1, 2020</a:t>
            </a:fld>
            <a:endParaRPr lang="en-US"/>
          </a:p>
        </p:txBody>
      </p:sp>
      <p:sp>
        <p:nvSpPr>
          <p:cNvPr id="4" name="Slide Number Placeholder 3"/>
          <p:cNvSpPr>
            <a:spLocks noGrp="1"/>
          </p:cNvSpPr>
          <p:nvPr>
            <p:ph type="sldNum" sz="quarter" idx="11"/>
          </p:nvPr>
        </p:nvSpPr>
        <p:spPr/>
        <p:txBody>
          <a:bodyPr/>
          <a:lstStyle/>
          <a:p>
            <a:fld id="{E2B37319-2E82-4D56-ADBC-557F98406E39}" type="slidenum">
              <a:rPr lang="en-US" smtClean="0"/>
              <a:pPr/>
              <a:t>11</a:t>
            </a:fld>
            <a:endParaRPr lang="en-US"/>
          </a:p>
        </p:txBody>
      </p:sp>
      <p:sp>
        <p:nvSpPr>
          <p:cNvPr id="5" name="Title 4"/>
          <p:cNvSpPr>
            <a:spLocks noGrp="1"/>
          </p:cNvSpPr>
          <p:nvPr>
            <p:ph type="title"/>
          </p:nvPr>
        </p:nvSpPr>
        <p:spPr/>
        <p:txBody>
          <a:bodyPr>
            <a:normAutofit fontScale="90000"/>
          </a:bodyPr>
          <a:lstStyle/>
          <a:p>
            <a:r>
              <a:rPr lang="en-US" dirty="0"/>
              <a:t>Trump has had higher marks for addressing needs of business than for providing accurate information during outbreak</a:t>
            </a:r>
          </a:p>
        </p:txBody>
      </p:sp>
      <p:sp>
        <p:nvSpPr>
          <p:cNvPr id="6" name="Text Placeholder 5"/>
          <p:cNvSpPr>
            <a:spLocks noGrp="1"/>
          </p:cNvSpPr>
          <p:nvPr>
            <p:ph type="body" sz="quarter" idx="13"/>
          </p:nvPr>
        </p:nvSpPr>
        <p:spPr>
          <a:xfrm>
            <a:off x="457200" y="1062087"/>
            <a:ext cx="8229600" cy="533400"/>
          </a:xfrm>
        </p:spPr>
        <p:txBody>
          <a:bodyPr>
            <a:normAutofit/>
          </a:bodyPr>
          <a:lstStyle/>
          <a:p>
            <a:r>
              <a:rPr lang="en-US" dirty="0"/>
              <a:t>% who rate the job Donald Trump is doing …</a:t>
            </a:r>
            <a:endParaRPr lang="en-US" dirty="0">
              <a:highlight>
                <a:srgbClr val="FFFF00"/>
              </a:highlight>
            </a:endParaRPr>
          </a:p>
        </p:txBody>
      </p:sp>
      <p:sp>
        <p:nvSpPr>
          <p:cNvPr id="7" name="Text Placeholder 6"/>
          <p:cNvSpPr>
            <a:spLocks noGrp="1"/>
          </p:cNvSpPr>
          <p:nvPr>
            <p:ph type="body" sz="quarter" idx="14"/>
          </p:nvPr>
        </p:nvSpPr>
        <p:spPr>
          <a:xfrm>
            <a:off x="228600" y="6019800"/>
            <a:ext cx="7620000" cy="228600"/>
          </a:xfrm>
        </p:spPr>
        <p:txBody>
          <a:bodyPr>
            <a:normAutofit/>
          </a:bodyPr>
          <a:lstStyle/>
          <a:p>
            <a:r>
              <a:rPr lang="en-US" sz="850" dirty="0"/>
              <a:t>Source: Survey of U.S. adults conducted April 7-12, 2020.</a:t>
            </a:r>
          </a:p>
        </p:txBody>
      </p:sp>
      <p:pic>
        <p:nvPicPr>
          <p:cNvPr id="8" name="Picture 7">
            <a:extLst>
              <a:ext uri="{FF2B5EF4-FFF2-40B4-BE49-F238E27FC236}">
                <a16:creationId xmlns:a16="http://schemas.microsoft.com/office/drawing/2014/main" id="{F9E50794-5628-4758-8E75-223B1C5F7277}"/>
              </a:ext>
            </a:extLst>
          </p:cNvPr>
          <p:cNvPicPr>
            <a:picLocks noChangeAspect="1"/>
          </p:cNvPicPr>
          <p:nvPr/>
        </p:nvPicPr>
        <p:blipFill>
          <a:blip r:embed="rId2"/>
          <a:stretch>
            <a:fillRect/>
          </a:stretch>
        </p:blipFill>
        <p:spPr>
          <a:xfrm>
            <a:off x="1371600" y="1825398"/>
            <a:ext cx="6003961" cy="3938229"/>
          </a:xfrm>
          <a:prstGeom prst="rect">
            <a:avLst/>
          </a:prstGeom>
        </p:spPr>
      </p:pic>
    </p:spTree>
    <p:extLst>
      <p:ext uri="{BB962C8B-B14F-4D97-AF65-F5344CB8AC3E}">
        <p14:creationId xmlns:p14="http://schemas.microsoft.com/office/powerpoint/2010/main" val="189386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0E50-4400-4290-BBF5-1B08ADD92761}"/>
              </a:ext>
            </a:extLst>
          </p:cNvPr>
          <p:cNvSpPr>
            <a:spLocks noGrp="1"/>
          </p:cNvSpPr>
          <p:nvPr>
            <p:ph type="title"/>
          </p:nvPr>
        </p:nvSpPr>
        <p:spPr/>
        <p:txBody>
          <a:bodyPr>
            <a:normAutofit/>
          </a:bodyPr>
          <a:lstStyle/>
          <a:p>
            <a:r>
              <a:rPr lang="en-US" b="0" dirty="0"/>
              <a:t>COVID-19 and the election</a:t>
            </a:r>
          </a:p>
        </p:txBody>
      </p:sp>
      <p:sp>
        <p:nvSpPr>
          <p:cNvPr id="4" name="Date Placeholder 3">
            <a:extLst>
              <a:ext uri="{FF2B5EF4-FFF2-40B4-BE49-F238E27FC236}">
                <a16:creationId xmlns:a16="http://schemas.microsoft.com/office/drawing/2014/main" id="{2145A039-C930-4B46-B230-ADEAA2B35DB0}"/>
              </a:ext>
            </a:extLst>
          </p:cNvPr>
          <p:cNvSpPr>
            <a:spLocks noGrp="1"/>
          </p:cNvSpPr>
          <p:nvPr>
            <p:ph type="dt" sz="half" idx="10"/>
          </p:nvPr>
        </p:nvSpPr>
        <p:spPr/>
        <p:txBody>
          <a:bodyPr/>
          <a:lstStyle/>
          <a:p>
            <a:fld id="{72DEDA58-0F44-4E6F-A662-CD004C5E500D}" type="datetime4">
              <a:rPr lang="en-US" smtClean="0"/>
              <a:pPr/>
              <a:t>June 1, 2020</a:t>
            </a:fld>
            <a:endParaRPr lang="en-US" dirty="0"/>
          </a:p>
        </p:txBody>
      </p:sp>
      <p:sp>
        <p:nvSpPr>
          <p:cNvPr id="6" name="Slide Number Placeholder 5">
            <a:extLst>
              <a:ext uri="{FF2B5EF4-FFF2-40B4-BE49-F238E27FC236}">
                <a16:creationId xmlns:a16="http://schemas.microsoft.com/office/drawing/2014/main" id="{B0B1EE5D-34DA-46F2-820D-19F96AC99DB5}"/>
              </a:ext>
            </a:extLst>
          </p:cNvPr>
          <p:cNvSpPr>
            <a:spLocks noGrp="1"/>
          </p:cNvSpPr>
          <p:nvPr>
            <p:ph type="sldNum" sz="quarter" idx="12"/>
          </p:nvPr>
        </p:nvSpPr>
        <p:spPr/>
        <p:txBody>
          <a:bodyPr/>
          <a:lstStyle/>
          <a:p>
            <a:fld id="{E2B37319-2E82-4D56-ADBC-557F98406E39}" type="slidenum">
              <a:rPr lang="en-US" smtClean="0"/>
              <a:pPr/>
              <a:t>12</a:t>
            </a:fld>
            <a:endParaRPr lang="en-US"/>
          </a:p>
        </p:txBody>
      </p:sp>
    </p:spTree>
    <p:extLst>
      <p:ext uri="{BB962C8B-B14F-4D97-AF65-F5344CB8AC3E}">
        <p14:creationId xmlns:p14="http://schemas.microsoft.com/office/powerpoint/2010/main" val="173283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66B434-AA2A-45CB-84A7-47A82746D69C}"/>
              </a:ext>
            </a:extLst>
          </p:cNvPr>
          <p:cNvSpPr>
            <a:spLocks noGrp="1"/>
          </p:cNvSpPr>
          <p:nvPr>
            <p:ph type="dt" sz="half" idx="10"/>
          </p:nvPr>
        </p:nvSpPr>
        <p:spPr/>
        <p:txBody>
          <a:bodyPr/>
          <a:lstStyle/>
          <a:p>
            <a:fld id="{2F5814D8-D17E-403D-BB23-DF0CDA7DEB2B}" type="datetime4">
              <a:rPr lang="en-US" smtClean="0"/>
              <a:pPr/>
              <a:t>June 1, 2020</a:t>
            </a:fld>
            <a:endParaRPr lang="en-US" dirty="0"/>
          </a:p>
        </p:txBody>
      </p:sp>
      <p:sp>
        <p:nvSpPr>
          <p:cNvPr id="4" name="Slide Number Placeholder 3">
            <a:extLst>
              <a:ext uri="{FF2B5EF4-FFF2-40B4-BE49-F238E27FC236}">
                <a16:creationId xmlns:a16="http://schemas.microsoft.com/office/drawing/2014/main" id="{DAF81599-A5BA-4ED0-A3F8-8CD6E53405DA}"/>
              </a:ext>
            </a:extLst>
          </p:cNvPr>
          <p:cNvSpPr>
            <a:spLocks noGrp="1"/>
          </p:cNvSpPr>
          <p:nvPr>
            <p:ph type="sldNum" sz="quarter" idx="11"/>
          </p:nvPr>
        </p:nvSpPr>
        <p:spPr/>
        <p:txBody>
          <a:bodyPr/>
          <a:lstStyle/>
          <a:p>
            <a:fld id="{E2B37319-2E82-4D56-ADBC-557F98406E39}" type="slidenum">
              <a:rPr lang="en-US" smtClean="0"/>
              <a:pPr/>
              <a:t>13</a:t>
            </a:fld>
            <a:endParaRPr lang="en-US"/>
          </a:p>
        </p:txBody>
      </p:sp>
      <p:pic>
        <p:nvPicPr>
          <p:cNvPr id="2" name="Picture 1">
            <a:extLst>
              <a:ext uri="{FF2B5EF4-FFF2-40B4-BE49-F238E27FC236}">
                <a16:creationId xmlns:a16="http://schemas.microsoft.com/office/drawing/2014/main" id="{27BC09A0-383D-4507-A2AC-809452CE811E}"/>
              </a:ext>
            </a:extLst>
          </p:cNvPr>
          <p:cNvPicPr>
            <a:picLocks noChangeAspect="1"/>
          </p:cNvPicPr>
          <p:nvPr/>
        </p:nvPicPr>
        <p:blipFill>
          <a:blip r:embed="rId2"/>
          <a:stretch>
            <a:fillRect/>
          </a:stretch>
        </p:blipFill>
        <p:spPr>
          <a:xfrm>
            <a:off x="193549" y="381000"/>
            <a:ext cx="8756902" cy="5883646"/>
          </a:xfrm>
          <a:prstGeom prst="rect">
            <a:avLst/>
          </a:prstGeom>
        </p:spPr>
      </p:pic>
    </p:spTree>
    <p:extLst>
      <p:ext uri="{BB962C8B-B14F-4D97-AF65-F5344CB8AC3E}">
        <p14:creationId xmlns:p14="http://schemas.microsoft.com/office/powerpoint/2010/main" val="25248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DFC37-3F94-4C41-AE76-3650BEF0F488}"/>
              </a:ext>
            </a:extLst>
          </p:cNvPr>
          <p:cNvSpPr>
            <a:spLocks noGrp="1"/>
          </p:cNvSpPr>
          <p:nvPr>
            <p:ph type="dt" sz="half" idx="10"/>
          </p:nvPr>
        </p:nvSpPr>
        <p:spPr/>
        <p:txBody>
          <a:bodyPr/>
          <a:lstStyle/>
          <a:p>
            <a:fld id="{2F5814D8-D17E-403D-BB23-DF0CDA7DEB2B}" type="datetime4">
              <a:rPr lang="en-US" smtClean="0"/>
              <a:pPr/>
              <a:t>June 1, 2020</a:t>
            </a:fld>
            <a:endParaRPr lang="en-US"/>
          </a:p>
        </p:txBody>
      </p:sp>
      <p:sp>
        <p:nvSpPr>
          <p:cNvPr id="3" name="Slide Number Placeholder 2">
            <a:extLst>
              <a:ext uri="{FF2B5EF4-FFF2-40B4-BE49-F238E27FC236}">
                <a16:creationId xmlns:a16="http://schemas.microsoft.com/office/drawing/2014/main" id="{AD1996FA-B166-4419-B2CA-C8B1F3302A7D}"/>
              </a:ext>
            </a:extLst>
          </p:cNvPr>
          <p:cNvSpPr>
            <a:spLocks noGrp="1"/>
          </p:cNvSpPr>
          <p:nvPr>
            <p:ph type="sldNum" sz="quarter" idx="11"/>
          </p:nvPr>
        </p:nvSpPr>
        <p:spPr/>
        <p:txBody>
          <a:bodyPr/>
          <a:lstStyle/>
          <a:p>
            <a:fld id="{E2B37319-2E82-4D56-ADBC-557F98406E39}" type="slidenum">
              <a:rPr lang="en-US" smtClean="0"/>
              <a:pPr/>
              <a:t>14</a:t>
            </a:fld>
            <a:endParaRPr lang="en-US"/>
          </a:p>
        </p:txBody>
      </p:sp>
      <p:sp>
        <p:nvSpPr>
          <p:cNvPr id="4" name="Title 3">
            <a:extLst>
              <a:ext uri="{FF2B5EF4-FFF2-40B4-BE49-F238E27FC236}">
                <a16:creationId xmlns:a16="http://schemas.microsoft.com/office/drawing/2014/main" id="{533E0A1F-577A-4372-B89E-EC8A471A2C49}"/>
              </a:ext>
            </a:extLst>
          </p:cNvPr>
          <p:cNvSpPr>
            <a:spLocks noGrp="1"/>
          </p:cNvSpPr>
          <p:nvPr>
            <p:ph type="title"/>
          </p:nvPr>
        </p:nvSpPr>
        <p:spPr/>
        <p:txBody>
          <a:bodyPr/>
          <a:lstStyle/>
          <a:p>
            <a:r>
              <a:rPr lang="en-US" dirty="0"/>
              <a:t>Two-thirds of Americans say it is likely the COVID-19 outbreak will disrupt the presidential election</a:t>
            </a:r>
          </a:p>
        </p:txBody>
      </p:sp>
      <p:sp>
        <p:nvSpPr>
          <p:cNvPr id="7" name="Text Placeholder 6">
            <a:extLst>
              <a:ext uri="{FF2B5EF4-FFF2-40B4-BE49-F238E27FC236}">
                <a16:creationId xmlns:a16="http://schemas.microsoft.com/office/drawing/2014/main" id="{2CF7180B-E9E5-4AE0-96FF-0E063D552CCF}"/>
              </a:ext>
            </a:extLst>
          </p:cNvPr>
          <p:cNvSpPr>
            <a:spLocks noGrp="1"/>
          </p:cNvSpPr>
          <p:nvPr>
            <p:ph type="body" sz="quarter" idx="13"/>
          </p:nvPr>
        </p:nvSpPr>
        <p:spPr>
          <a:xfrm>
            <a:off x="228600" y="6019800"/>
            <a:ext cx="8229600" cy="304800"/>
          </a:xfrm>
        </p:spPr>
        <p:txBody>
          <a:bodyPr>
            <a:normAutofit/>
          </a:bodyPr>
          <a:lstStyle/>
          <a:p>
            <a:r>
              <a:rPr lang="en-US" sz="1000" b="0" dirty="0"/>
              <a:t>Source: Survey of U.S. adults conducted April 7-12, 2020.</a:t>
            </a:r>
          </a:p>
        </p:txBody>
      </p:sp>
      <p:sp>
        <p:nvSpPr>
          <p:cNvPr id="12" name="Text Placeholder 7">
            <a:extLst>
              <a:ext uri="{FF2B5EF4-FFF2-40B4-BE49-F238E27FC236}">
                <a16:creationId xmlns:a16="http://schemas.microsoft.com/office/drawing/2014/main" id="{DC47FBF4-6409-496F-9A5E-AEEC610A8377}"/>
              </a:ext>
            </a:extLst>
          </p:cNvPr>
          <p:cNvSpPr txBox="1">
            <a:spLocks/>
          </p:cNvSpPr>
          <p:nvPr/>
        </p:nvSpPr>
        <p:spPr>
          <a:xfrm>
            <a:off x="304800" y="1210148"/>
            <a:ext cx="8534400" cy="542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627063"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8001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3pPr>
            <a:lvl4pPr marL="1600200" indent="-10287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4pPr>
            <a:lvl5pPr marL="2057400" indent="-1258888"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1" dirty="0">
                <a:solidFill>
                  <a:schemeClr val="bg1">
                    <a:lumMod val="50000"/>
                  </a:schemeClr>
                </a:solidFill>
                <a:latin typeface="Georgia" panose="02040502050405020303" pitchFamily="18" charset="0"/>
              </a:rPr>
              <a:t>% who say it is ___ that the coronavirus outbreak will significantly disrupt Americans’ ability to vote in the presidential election in November</a:t>
            </a:r>
          </a:p>
        </p:txBody>
      </p:sp>
      <p:pic>
        <p:nvPicPr>
          <p:cNvPr id="14" name="Picture 13">
            <a:extLst>
              <a:ext uri="{FF2B5EF4-FFF2-40B4-BE49-F238E27FC236}">
                <a16:creationId xmlns:a16="http://schemas.microsoft.com/office/drawing/2014/main" id="{BEE5EBFC-61BB-4763-B312-000E50141014}"/>
              </a:ext>
            </a:extLst>
          </p:cNvPr>
          <p:cNvPicPr>
            <a:picLocks noChangeAspect="1"/>
          </p:cNvPicPr>
          <p:nvPr/>
        </p:nvPicPr>
        <p:blipFill>
          <a:blip r:embed="rId2"/>
          <a:stretch>
            <a:fillRect/>
          </a:stretch>
        </p:blipFill>
        <p:spPr>
          <a:xfrm>
            <a:off x="1170594" y="2362200"/>
            <a:ext cx="6802812" cy="2404714"/>
          </a:xfrm>
          <a:prstGeom prst="rect">
            <a:avLst/>
          </a:prstGeom>
        </p:spPr>
      </p:pic>
    </p:spTree>
    <p:extLst>
      <p:ext uri="{BB962C8B-B14F-4D97-AF65-F5344CB8AC3E}">
        <p14:creationId xmlns:p14="http://schemas.microsoft.com/office/powerpoint/2010/main" val="336774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DFC37-3F94-4C41-AE76-3650BEF0F488}"/>
              </a:ext>
            </a:extLst>
          </p:cNvPr>
          <p:cNvSpPr>
            <a:spLocks noGrp="1"/>
          </p:cNvSpPr>
          <p:nvPr>
            <p:ph type="dt" sz="half" idx="10"/>
          </p:nvPr>
        </p:nvSpPr>
        <p:spPr/>
        <p:txBody>
          <a:bodyPr/>
          <a:lstStyle/>
          <a:p>
            <a:fld id="{2F5814D8-D17E-403D-BB23-DF0CDA7DEB2B}" type="datetime4">
              <a:rPr lang="en-US" smtClean="0"/>
              <a:pPr/>
              <a:t>June 2, 2020</a:t>
            </a:fld>
            <a:endParaRPr lang="en-US"/>
          </a:p>
        </p:txBody>
      </p:sp>
      <p:sp>
        <p:nvSpPr>
          <p:cNvPr id="3" name="Slide Number Placeholder 2">
            <a:extLst>
              <a:ext uri="{FF2B5EF4-FFF2-40B4-BE49-F238E27FC236}">
                <a16:creationId xmlns:a16="http://schemas.microsoft.com/office/drawing/2014/main" id="{AD1996FA-B166-4419-B2CA-C8B1F3302A7D}"/>
              </a:ext>
            </a:extLst>
          </p:cNvPr>
          <p:cNvSpPr>
            <a:spLocks noGrp="1"/>
          </p:cNvSpPr>
          <p:nvPr>
            <p:ph type="sldNum" sz="quarter" idx="11"/>
          </p:nvPr>
        </p:nvSpPr>
        <p:spPr/>
        <p:txBody>
          <a:bodyPr/>
          <a:lstStyle/>
          <a:p>
            <a:fld id="{E2B37319-2E82-4D56-ADBC-557F98406E39}" type="slidenum">
              <a:rPr lang="en-US" smtClean="0"/>
              <a:pPr/>
              <a:t>15</a:t>
            </a:fld>
            <a:endParaRPr lang="en-US"/>
          </a:p>
        </p:txBody>
      </p:sp>
      <p:sp>
        <p:nvSpPr>
          <p:cNvPr id="4" name="Title 3">
            <a:extLst>
              <a:ext uri="{FF2B5EF4-FFF2-40B4-BE49-F238E27FC236}">
                <a16:creationId xmlns:a16="http://schemas.microsoft.com/office/drawing/2014/main" id="{533E0A1F-577A-4372-B89E-EC8A471A2C49}"/>
              </a:ext>
            </a:extLst>
          </p:cNvPr>
          <p:cNvSpPr>
            <a:spLocks noGrp="1"/>
          </p:cNvSpPr>
          <p:nvPr>
            <p:ph type="title"/>
          </p:nvPr>
        </p:nvSpPr>
        <p:spPr/>
        <p:txBody>
          <a:bodyPr>
            <a:normAutofit/>
          </a:bodyPr>
          <a:lstStyle/>
          <a:p>
            <a:r>
              <a:rPr lang="en-US" dirty="0"/>
              <a:t>Broad support for allowing voting by mail, automatic voting registration</a:t>
            </a:r>
          </a:p>
        </p:txBody>
      </p:sp>
      <p:sp>
        <p:nvSpPr>
          <p:cNvPr id="7" name="Text Placeholder 6">
            <a:extLst>
              <a:ext uri="{FF2B5EF4-FFF2-40B4-BE49-F238E27FC236}">
                <a16:creationId xmlns:a16="http://schemas.microsoft.com/office/drawing/2014/main" id="{2CF7180B-E9E5-4AE0-96FF-0E063D552CCF}"/>
              </a:ext>
            </a:extLst>
          </p:cNvPr>
          <p:cNvSpPr>
            <a:spLocks noGrp="1"/>
          </p:cNvSpPr>
          <p:nvPr>
            <p:ph type="body" sz="quarter" idx="13"/>
          </p:nvPr>
        </p:nvSpPr>
        <p:spPr>
          <a:xfrm>
            <a:off x="228600" y="6019800"/>
            <a:ext cx="8229600" cy="304800"/>
          </a:xfrm>
        </p:spPr>
        <p:txBody>
          <a:bodyPr>
            <a:normAutofit/>
          </a:bodyPr>
          <a:lstStyle/>
          <a:p>
            <a:r>
              <a:rPr lang="en-US" sz="1000" b="0" dirty="0"/>
              <a:t>Source: Survey of U.S. adults conducted April 7-12, 2020.</a:t>
            </a:r>
          </a:p>
        </p:txBody>
      </p:sp>
      <p:sp>
        <p:nvSpPr>
          <p:cNvPr id="12" name="Text Placeholder 7">
            <a:extLst>
              <a:ext uri="{FF2B5EF4-FFF2-40B4-BE49-F238E27FC236}">
                <a16:creationId xmlns:a16="http://schemas.microsoft.com/office/drawing/2014/main" id="{DC47FBF4-6409-496F-9A5E-AEEC610A8377}"/>
              </a:ext>
            </a:extLst>
          </p:cNvPr>
          <p:cNvSpPr txBox="1">
            <a:spLocks/>
          </p:cNvSpPr>
          <p:nvPr/>
        </p:nvSpPr>
        <p:spPr>
          <a:xfrm>
            <a:off x="304800" y="1210148"/>
            <a:ext cx="8534400" cy="390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627063"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8001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3pPr>
            <a:lvl4pPr marL="1600200" indent="-10287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4pPr>
            <a:lvl5pPr marL="2057400" indent="-1258888"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1" dirty="0">
                <a:solidFill>
                  <a:schemeClr val="bg1">
                    <a:lumMod val="50000"/>
                  </a:schemeClr>
                </a:solidFill>
                <a:latin typeface="Georgia" panose="02040502050405020303" pitchFamily="18" charset="0"/>
              </a:rPr>
              <a:t>% who __ each of the following</a:t>
            </a:r>
          </a:p>
        </p:txBody>
      </p:sp>
      <p:pic>
        <p:nvPicPr>
          <p:cNvPr id="10" name="Picture 9">
            <a:extLst>
              <a:ext uri="{FF2B5EF4-FFF2-40B4-BE49-F238E27FC236}">
                <a16:creationId xmlns:a16="http://schemas.microsoft.com/office/drawing/2014/main" id="{F6E39DEF-879B-43E5-AAA5-5EEDB41FEE5E}"/>
              </a:ext>
            </a:extLst>
          </p:cNvPr>
          <p:cNvPicPr>
            <a:picLocks noChangeAspect="1"/>
          </p:cNvPicPr>
          <p:nvPr/>
        </p:nvPicPr>
        <p:blipFill>
          <a:blip r:embed="rId2"/>
          <a:stretch>
            <a:fillRect/>
          </a:stretch>
        </p:blipFill>
        <p:spPr>
          <a:xfrm>
            <a:off x="1066800" y="1828800"/>
            <a:ext cx="6738623" cy="3633294"/>
          </a:xfrm>
          <a:prstGeom prst="rect">
            <a:avLst/>
          </a:prstGeom>
        </p:spPr>
      </p:pic>
    </p:spTree>
    <p:extLst>
      <p:ext uri="{BB962C8B-B14F-4D97-AF65-F5344CB8AC3E}">
        <p14:creationId xmlns:p14="http://schemas.microsoft.com/office/powerpoint/2010/main" val="10588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66B434-AA2A-45CB-84A7-47A82746D69C}"/>
              </a:ext>
            </a:extLst>
          </p:cNvPr>
          <p:cNvSpPr>
            <a:spLocks noGrp="1"/>
          </p:cNvSpPr>
          <p:nvPr>
            <p:ph type="dt" sz="half" idx="10"/>
          </p:nvPr>
        </p:nvSpPr>
        <p:spPr/>
        <p:txBody>
          <a:bodyPr/>
          <a:lstStyle/>
          <a:p>
            <a:fld id="{2F5814D8-D17E-403D-BB23-DF0CDA7DEB2B}" type="datetime4">
              <a:rPr lang="en-US" smtClean="0"/>
              <a:pPr/>
              <a:t>June 1, 2020</a:t>
            </a:fld>
            <a:endParaRPr lang="en-US" dirty="0"/>
          </a:p>
        </p:txBody>
      </p:sp>
      <p:sp>
        <p:nvSpPr>
          <p:cNvPr id="4" name="Slide Number Placeholder 3">
            <a:extLst>
              <a:ext uri="{FF2B5EF4-FFF2-40B4-BE49-F238E27FC236}">
                <a16:creationId xmlns:a16="http://schemas.microsoft.com/office/drawing/2014/main" id="{DAF81599-A5BA-4ED0-A3F8-8CD6E53405DA}"/>
              </a:ext>
            </a:extLst>
          </p:cNvPr>
          <p:cNvSpPr>
            <a:spLocks noGrp="1"/>
          </p:cNvSpPr>
          <p:nvPr>
            <p:ph type="sldNum" sz="quarter" idx="11"/>
          </p:nvPr>
        </p:nvSpPr>
        <p:spPr/>
        <p:txBody>
          <a:bodyPr/>
          <a:lstStyle/>
          <a:p>
            <a:fld id="{E2B37319-2E82-4D56-ADBC-557F98406E39}" type="slidenum">
              <a:rPr lang="en-US" smtClean="0"/>
              <a:pPr/>
              <a:t>16</a:t>
            </a:fld>
            <a:endParaRPr lang="en-US"/>
          </a:p>
        </p:txBody>
      </p:sp>
      <p:sp>
        <p:nvSpPr>
          <p:cNvPr id="5" name="Title 4">
            <a:extLst>
              <a:ext uri="{FF2B5EF4-FFF2-40B4-BE49-F238E27FC236}">
                <a16:creationId xmlns:a16="http://schemas.microsoft.com/office/drawing/2014/main" id="{08CEF3A0-D0D9-49DB-9FA8-5DF905A992C1}"/>
              </a:ext>
            </a:extLst>
          </p:cNvPr>
          <p:cNvSpPr>
            <a:spLocks noGrp="1"/>
          </p:cNvSpPr>
          <p:nvPr>
            <p:ph type="title"/>
          </p:nvPr>
        </p:nvSpPr>
        <p:spPr/>
        <p:txBody>
          <a:bodyPr/>
          <a:lstStyle/>
          <a:p>
            <a:r>
              <a:rPr lang="en-US" dirty="0"/>
              <a:t>Sharp rise in Democratic support for conducting all elections by mail</a:t>
            </a:r>
          </a:p>
        </p:txBody>
      </p:sp>
      <p:sp>
        <p:nvSpPr>
          <p:cNvPr id="8" name="Text Placeholder 7">
            <a:extLst>
              <a:ext uri="{FF2B5EF4-FFF2-40B4-BE49-F238E27FC236}">
                <a16:creationId xmlns:a16="http://schemas.microsoft.com/office/drawing/2014/main" id="{2DAED2E1-6536-4D76-89B5-D58890AAD56B}"/>
              </a:ext>
            </a:extLst>
          </p:cNvPr>
          <p:cNvSpPr txBox="1">
            <a:spLocks/>
          </p:cNvSpPr>
          <p:nvPr/>
        </p:nvSpPr>
        <p:spPr>
          <a:xfrm>
            <a:off x="571499" y="1219200"/>
            <a:ext cx="8001000" cy="390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627063"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8001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3pPr>
            <a:lvl4pPr marL="1600200" indent="-10287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4pPr>
            <a:lvl5pPr marL="2057400" indent="-1258888"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1" dirty="0">
                <a:solidFill>
                  <a:schemeClr val="bg1">
                    <a:lumMod val="50000"/>
                  </a:schemeClr>
                </a:solidFill>
                <a:latin typeface="Georgia" panose="02040502050405020303" pitchFamily="18" charset="0"/>
              </a:rPr>
              <a:t>% who favor conducting all elections by mail</a:t>
            </a:r>
          </a:p>
        </p:txBody>
      </p:sp>
      <p:sp>
        <p:nvSpPr>
          <p:cNvPr id="10" name="Text Placeholder 9">
            <a:extLst>
              <a:ext uri="{FF2B5EF4-FFF2-40B4-BE49-F238E27FC236}">
                <a16:creationId xmlns:a16="http://schemas.microsoft.com/office/drawing/2014/main" id="{099878E2-C449-4A09-9074-40B491D5ECB9}"/>
              </a:ext>
            </a:extLst>
          </p:cNvPr>
          <p:cNvSpPr>
            <a:spLocks noGrp="1"/>
          </p:cNvSpPr>
          <p:nvPr>
            <p:ph type="body" sz="quarter" idx="13"/>
          </p:nvPr>
        </p:nvSpPr>
        <p:spPr>
          <a:xfrm>
            <a:off x="228600" y="5943600"/>
            <a:ext cx="7620000" cy="228600"/>
          </a:xfrm>
        </p:spPr>
        <p:txBody>
          <a:bodyPr>
            <a:normAutofit lnSpcReduction="10000"/>
          </a:bodyPr>
          <a:lstStyle/>
          <a:p>
            <a:r>
              <a:rPr lang="en-US" dirty="0"/>
              <a:t>Source: Survey of U.S. adults conducted April 7-12, 2020.</a:t>
            </a:r>
          </a:p>
        </p:txBody>
      </p:sp>
      <p:pic>
        <p:nvPicPr>
          <p:cNvPr id="9" name="Picture 8">
            <a:extLst>
              <a:ext uri="{FF2B5EF4-FFF2-40B4-BE49-F238E27FC236}">
                <a16:creationId xmlns:a16="http://schemas.microsoft.com/office/drawing/2014/main" id="{D6DA07E0-4B15-4824-98E3-5352419D8F57}"/>
              </a:ext>
            </a:extLst>
          </p:cNvPr>
          <p:cNvPicPr>
            <a:picLocks noChangeAspect="1"/>
          </p:cNvPicPr>
          <p:nvPr/>
        </p:nvPicPr>
        <p:blipFill>
          <a:blip r:embed="rId2"/>
          <a:stretch>
            <a:fillRect/>
          </a:stretch>
        </p:blipFill>
        <p:spPr>
          <a:xfrm>
            <a:off x="1981200" y="2081378"/>
            <a:ext cx="4858061" cy="3472170"/>
          </a:xfrm>
          <a:prstGeom prst="rect">
            <a:avLst/>
          </a:prstGeom>
        </p:spPr>
      </p:pic>
    </p:spTree>
    <p:extLst>
      <p:ext uri="{BB962C8B-B14F-4D97-AF65-F5344CB8AC3E}">
        <p14:creationId xmlns:p14="http://schemas.microsoft.com/office/powerpoint/2010/main" val="79233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66B434-AA2A-45CB-84A7-47A82746D69C}"/>
              </a:ext>
            </a:extLst>
          </p:cNvPr>
          <p:cNvSpPr>
            <a:spLocks noGrp="1"/>
          </p:cNvSpPr>
          <p:nvPr>
            <p:ph type="dt" sz="half" idx="10"/>
          </p:nvPr>
        </p:nvSpPr>
        <p:spPr/>
        <p:txBody>
          <a:bodyPr/>
          <a:lstStyle/>
          <a:p>
            <a:fld id="{2F5814D8-D17E-403D-BB23-DF0CDA7DEB2B}" type="datetime4">
              <a:rPr lang="en-US" smtClean="0"/>
              <a:pPr/>
              <a:t>June 2, 2020</a:t>
            </a:fld>
            <a:endParaRPr lang="en-US" dirty="0"/>
          </a:p>
        </p:txBody>
      </p:sp>
      <p:sp>
        <p:nvSpPr>
          <p:cNvPr id="4" name="Slide Number Placeholder 3">
            <a:extLst>
              <a:ext uri="{FF2B5EF4-FFF2-40B4-BE49-F238E27FC236}">
                <a16:creationId xmlns:a16="http://schemas.microsoft.com/office/drawing/2014/main" id="{DAF81599-A5BA-4ED0-A3F8-8CD6E53405DA}"/>
              </a:ext>
            </a:extLst>
          </p:cNvPr>
          <p:cNvSpPr>
            <a:spLocks noGrp="1"/>
          </p:cNvSpPr>
          <p:nvPr>
            <p:ph type="sldNum" sz="quarter" idx="11"/>
          </p:nvPr>
        </p:nvSpPr>
        <p:spPr/>
        <p:txBody>
          <a:bodyPr/>
          <a:lstStyle/>
          <a:p>
            <a:fld id="{E2B37319-2E82-4D56-ADBC-557F98406E39}" type="slidenum">
              <a:rPr lang="en-US" smtClean="0"/>
              <a:pPr/>
              <a:t>17</a:t>
            </a:fld>
            <a:endParaRPr lang="en-US"/>
          </a:p>
        </p:txBody>
      </p:sp>
      <p:sp>
        <p:nvSpPr>
          <p:cNvPr id="5" name="Title 4">
            <a:extLst>
              <a:ext uri="{FF2B5EF4-FFF2-40B4-BE49-F238E27FC236}">
                <a16:creationId xmlns:a16="http://schemas.microsoft.com/office/drawing/2014/main" id="{08CEF3A0-D0D9-49DB-9FA8-5DF905A992C1}"/>
              </a:ext>
            </a:extLst>
          </p:cNvPr>
          <p:cNvSpPr>
            <a:spLocks noGrp="1"/>
          </p:cNvSpPr>
          <p:nvPr>
            <p:ph type="title"/>
          </p:nvPr>
        </p:nvSpPr>
        <p:spPr/>
        <p:txBody>
          <a:bodyPr/>
          <a:lstStyle/>
          <a:p>
            <a:r>
              <a:rPr lang="en-US" dirty="0"/>
              <a:t>Widespread support for allowing any voter to vote by mail</a:t>
            </a:r>
          </a:p>
        </p:txBody>
      </p:sp>
      <p:sp>
        <p:nvSpPr>
          <p:cNvPr id="8" name="Text Placeholder 7">
            <a:extLst>
              <a:ext uri="{FF2B5EF4-FFF2-40B4-BE49-F238E27FC236}">
                <a16:creationId xmlns:a16="http://schemas.microsoft.com/office/drawing/2014/main" id="{2DAED2E1-6536-4D76-89B5-D58890AAD56B}"/>
              </a:ext>
            </a:extLst>
          </p:cNvPr>
          <p:cNvSpPr txBox="1">
            <a:spLocks/>
          </p:cNvSpPr>
          <p:nvPr/>
        </p:nvSpPr>
        <p:spPr>
          <a:xfrm>
            <a:off x="571500" y="975360"/>
            <a:ext cx="8001000" cy="390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627063"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8001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3pPr>
            <a:lvl4pPr marL="1600200" indent="-10287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4pPr>
            <a:lvl5pPr marL="2057400" indent="-1258888"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1" dirty="0">
                <a:solidFill>
                  <a:schemeClr val="bg1">
                    <a:lumMod val="50000"/>
                  </a:schemeClr>
                </a:solidFill>
                <a:latin typeface="Georgia" panose="02040502050405020303" pitchFamily="18" charset="0"/>
              </a:rPr>
              <a:t>% who favor allowing any voter to vote by mail if they want to</a:t>
            </a:r>
          </a:p>
        </p:txBody>
      </p:sp>
      <p:sp>
        <p:nvSpPr>
          <p:cNvPr id="10" name="Text Placeholder 9">
            <a:extLst>
              <a:ext uri="{FF2B5EF4-FFF2-40B4-BE49-F238E27FC236}">
                <a16:creationId xmlns:a16="http://schemas.microsoft.com/office/drawing/2014/main" id="{099878E2-C449-4A09-9074-40B491D5ECB9}"/>
              </a:ext>
            </a:extLst>
          </p:cNvPr>
          <p:cNvSpPr>
            <a:spLocks noGrp="1"/>
          </p:cNvSpPr>
          <p:nvPr>
            <p:ph type="body" sz="quarter" idx="13"/>
          </p:nvPr>
        </p:nvSpPr>
        <p:spPr>
          <a:xfrm>
            <a:off x="228600" y="5943600"/>
            <a:ext cx="7620000" cy="228600"/>
          </a:xfrm>
        </p:spPr>
        <p:txBody>
          <a:bodyPr>
            <a:normAutofit lnSpcReduction="10000"/>
          </a:bodyPr>
          <a:lstStyle/>
          <a:p>
            <a:r>
              <a:rPr lang="en-US" dirty="0"/>
              <a:t>Source: Survey of U.S. adults conducted April 7-12, 2020.</a:t>
            </a:r>
          </a:p>
        </p:txBody>
      </p:sp>
      <p:pic>
        <p:nvPicPr>
          <p:cNvPr id="2" name="Picture 1">
            <a:extLst>
              <a:ext uri="{FF2B5EF4-FFF2-40B4-BE49-F238E27FC236}">
                <a16:creationId xmlns:a16="http://schemas.microsoft.com/office/drawing/2014/main" id="{CA93FF53-86B0-4EE3-8F00-B92EF47379D7}"/>
              </a:ext>
            </a:extLst>
          </p:cNvPr>
          <p:cNvPicPr>
            <a:picLocks noChangeAspect="1"/>
          </p:cNvPicPr>
          <p:nvPr/>
        </p:nvPicPr>
        <p:blipFill>
          <a:blip r:embed="rId2"/>
          <a:stretch>
            <a:fillRect/>
          </a:stretch>
        </p:blipFill>
        <p:spPr>
          <a:xfrm>
            <a:off x="1600199" y="1484709"/>
            <a:ext cx="5676710" cy="4305205"/>
          </a:xfrm>
          <a:prstGeom prst="rect">
            <a:avLst/>
          </a:prstGeom>
        </p:spPr>
      </p:pic>
    </p:spTree>
    <p:extLst>
      <p:ext uri="{BB962C8B-B14F-4D97-AF65-F5344CB8AC3E}">
        <p14:creationId xmlns:p14="http://schemas.microsoft.com/office/powerpoint/2010/main" val="99385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66B434-AA2A-45CB-84A7-47A82746D69C}"/>
              </a:ext>
            </a:extLst>
          </p:cNvPr>
          <p:cNvSpPr>
            <a:spLocks noGrp="1"/>
          </p:cNvSpPr>
          <p:nvPr>
            <p:ph type="dt" sz="half" idx="10"/>
          </p:nvPr>
        </p:nvSpPr>
        <p:spPr/>
        <p:txBody>
          <a:bodyPr/>
          <a:lstStyle/>
          <a:p>
            <a:fld id="{2F5814D8-D17E-403D-BB23-DF0CDA7DEB2B}" type="datetime4">
              <a:rPr lang="en-US" smtClean="0"/>
              <a:pPr/>
              <a:t>June 2, 2020</a:t>
            </a:fld>
            <a:endParaRPr lang="en-US" dirty="0"/>
          </a:p>
        </p:txBody>
      </p:sp>
      <p:sp>
        <p:nvSpPr>
          <p:cNvPr id="4" name="Slide Number Placeholder 3">
            <a:extLst>
              <a:ext uri="{FF2B5EF4-FFF2-40B4-BE49-F238E27FC236}">
                <a16:creationId xmlns:a16="http://schemas.microsoft.com/office/drawing/2014/main" id="{DAF81599-A5BA-4ED0-A3F8-8CD6E53405DA}"/>
              </a:ext>
            </a:extLst>
          </p:cNvPr>
          <p:cNvSpPr>
            <a:spLocks noGrp="1"/>
          </p:cNvSpPr>
          <p:nvPr>
            <p:ph type="sldNum" sz="quarter" idx="11"/>
          </p:nvPr>
        </p:nvSpPr>
        <p:spPr/>
        <p:txBody>
          <a:bodyPr/>
          <a:lstStyle/>
          <a:p>
            <a:fld id="{E2B37319-2E82-4D56-ADBC-557F98406E39}" type="slidenum">
              <a:rPr lang="en-US" smtClean="0"/>
              <a:pPr/>
              <a:t>18</a:t>
            </a:fld>
            <a:endParaRPr lang="en-US"/>
          </a:p>
        </p:txBody>
      </p:sp>
      <p:sp>
        <p:nvSpPr>
          <p:cNvPr id="5" name="Title 4">
            <a:extLst>
              <a:ext uri="{FF2B5EF4-FFF2-40B4-BE49-F238E27FC236}">
                <a16:creationId xmlns:a16="http://schemas.microsoft.com/office/drawing/2014/main" id="{08CEF3A0-D0D9-49DB-9FA8-5DF905A992C1}"/>
              </a:ext>
            </a:extLst>
          </p:cNvPr>
          <p:cNvSpPr>
            <a:spLocks noGrp="1"/>
          </p:cNvSpPr>
          <p:nvPr>
            <p:ph type="title"/>
          </p:nvPr>
        </p:nvSpPr>
        <p:spPr>
          <a:xfrm>
            <a:off x="457200" y="274638"/>
            <a:ext cx="8229600" cy="929322"/>
          </a:xfrm>
        </p:spPr>
        <p:txBody>
          <a:bodyPr>
            <a:normAutofit/>
          </a:bodyPr>
          <a:lstStyle/>
          <a:p>
            <a:r>
              <a:rPr lang="en-US" dirty="0"/>
              <a:t>In states with higher rates of mail-in voting, more support for expanding vote-by-mail</a:t>
            </a:r>
          </a:p>
        </p:txBody>
      </p:sp>
      <p:sp>
        <p:nvSpPr>
          <p:cNvPr id="8" name="Text Placeholder 7">
            <a:extLst>
              <a:ext uri="{FF2B5EF4-FFF2-40B4-BE49-F238E27FC236}">
                <a16:creationId xmlns:a16="http://schemas.microsoft.com/office/drawing/2014/main" id="{2DAED2E1-6536-4D76-89B5-D58890AAD56B}"/>
              </a:ext>
            </a:extLst>
          </p:cNvPr>
          <p:cNvSpPr txBox="1">
            <a:spLocks/>
          </p:cNvSpPr>
          <p:nvPr/>
        </p:nvSpPr>
        <p:spPr>
          <a:xfrm>
            <a:off x="571500" y="1203960"/>
            <a:ext cx="8001000" cy="390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627063"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8001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3pPr>
            <a:lvl4pPr marL="1600200" indent="-10287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4pPr>
            <a:lvl5pPr marL="2057400" indent="-1258888"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1" dirty="0">
                <a:solidFill>
                  <a:schemeClr val="bg1">
                    <a:lumMod val="50000"/>
                  </a:schemeClr>
                </a:solidFill>
                <a:latin typeface="Georgia" panose="02040502050405020303" pitchFamily="18" charset="0"/>
              </a:rPr>
              <a:t>% who favor allowing any voter to vote by mail if they want to</a:t>
            </a:r>
          </a:p>
        </p:txBody>
      </p:sp>
      <p:sp>
        <p:nvSpPr>
          <p:cNvPr id="10" name="Text Placeholder 9">
            <a:extLst>
              <a:ext uri="{FF2B5EF4-FFF2-40B4-BE49-F238E27FC236}">
                <a16:creationId xmlns:a16="http://schemas.microsoft.com/office/drawing/2014/main" id="{099878E2-C449-4A09-9074-40B491D5ECB9}"/>
              </a:ext>
            </a:extLst>
          </p:cNvPr>
          <p:cNvSpPr>
            <a:spLocks noGrp="1"/>
          </p:cNvSpPr>
          <p:nvPr>
            <p:ph type="body" sz="quarter" idx="13"/>
          </p:nvPr>
        </p:nvSpPr>
        <p:spPr>
          <a:xfrm>
            <a:off x="228600" y="5943600"/>
            <a:ext cx="7620000" cy="228600"/>
          </a:xfrm>
        </p:spPr>
        <p:txBody>
          <a:bodyPr>
            <a:normAutofit lnSpcReduction="10000"/>
          </a:bodyPr>
          <a:lstStyle/>
          <a:p>
            <a:r>
              <a:rPr lang="en-US" dirty="0"/>
              <a:t>Source: Survey of U.S. adults conducted April 7-12, 2020.</a:t>
            </a:r>
          </a:p>
        </p:txBody>
      </p:sp>
      <p:pic>
        <p:nvPicPr>
          <p:cNvPr id="9" name="Picture 8">
            <a:extLst>
              <a:ext uri="{FF2B5EF4-FFF2-40B4-BE49-F238E27FC236}">
                <a16:creationId xmlns:a16="http://schemas.microsoft.com/office/drawing/2014/main" id="{8F07F021-FD51-49FC-A917-4EE4491FEB23}"/>
              </a:ext>
            </a:extLst>
          </p:cNvPr>
          <p:cNvPicPr>
            <a:picLocks noChangeAspect="1"/>
          </p:cNvPicPr>
          <p:nvPr/>
        </p:nvPicPr>
        <p:blipFill>
          <a:blip r:embed="rId2"/>
          <a:stretch>
            <a:fillRect/>
          </a:stretch>
        </p:blipFill>
        <p:spPr>
          <a:xfrm>
            <a:off x="1295400" y="1844708"/>
            <a:ext cx="5944387" cy="3862800"/>
          </a:xfrm>
          <a:prstGeom prst="rect">
            <a:avLst/>
          </a:prstGeom>
        </p:spPr>
      </p:pic>
    </p:spTree>
    <p:extLst>
      <p:ext uri="{BB962C8B-B14F-4D97-AF65-F5344CB8AC3E}">
        <p14:creationId xmlns:p14="http://schemas.microsoft.com/office/powerpoint/2010/main" val="267670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66B434-AA2A-45CB-84A7-47A82746D69C}"/>
              </a:ext>
            </a:extLst>
          </p:cNvPr>
          <p:cNvSpPr>
            <a:spLocks noGrp="1"/>
          </p:cNvSpPr>
          <p:nvPr>
            <p:ph type="dt" sz="half" idx="10"/>
          </p:nvPr>
        </p:nvSpPr>
        <p:spPr/>
        <p:txBody>
          <a:bodyPr/>
          <a:lstStyle/>
          <a:p>
            <a:fld id="{2F5814D8-D17E-403D-BB23-DF0CDA7DEB2B}" type="datetime4">
              <a:rPr lang="en-US" smtClean="0"/>
              <a:pPr/>
              <a:t>June 2, 2020</a:t>
            </a:fld>
            <a:endParaRPr lang="en-US" dirty="0"/>
          </a:p>
        </p:txBody>
      </p:sp>
      <p:sp>
        <p:nvSpPr>
          <p:cNvPr id="4" name="Slide Number Placeholder 3">
            <a:extLst>
              <a:ext uri="{FF2B5EF4-FFF2-40B4-BE49-F238E27FC236}">
                <a16:creationId xmlns:a16="http://schemas.microsoft.com/office/drawing/2014/main" id="{DAF81599-A5BA-4ED0-A3F8-8CD6E53405DA}"/>
              </a:ext>
            </a:extLst>
          </p:cNvPr>
          <p:cNvSpPr>
            <a:spLocks noGrp="1"/>
          </p:cNvSpPr>
          <p:nvPr>
            <p:ph type="sldNum" sz="quarter" idx="11"/>
          </p:nvPr>
        </p:nvSpPr>
        <p:spPr/>
        <p:txBody>
          <a:bodyPr/>
          <a:lstStyle/>
          <a:p>
            <a:fld id="{E2B37319-2E82-4D56-ADBC-557F98406E39}" type="slidenum">
              <a:rPr lang="en-US" smtClean="0"/>
              <a:pPr/>
              <a:t>19</a:t>
            </a:fld>
            <a:endParaRPr lang="en-US"/>
          </a:p>
        </p:txBody>
      </p:sp>
      <p:sp>
        <p:nvSpPr>
          <p:cNvPr id="5" name="Title 4">
            <a:extLst>
              <a:ext uri="{FF2B5EF4-FFF2-40B4-BE49-F238E27FC236}">
                <a16:creationId xmlns:a16="http://schemas.microsoft.com/office/drawing/2014/main" id="{08CEF3A0-D0D9-49DB-9FA8-5DF905A992C1}"/>
              </a:ext>
            </a:extLst>
          </p:cNvPr>
          <p:cNvSpPr>
            <a:spLocks noGrp="1"/>
          </p:cNvSpPr>
          <p:nvPr>
            <p:ph type="title"/>
          </p:nvPr>
        </p:nvSpPr>
        <p:spPr>
          <a:xfrm>
            <a:off x="457200" y="274638"/>
            <a:ext cx="8229600" cy="929322"/>
          </a:xfrm>
        </p:spPr>
        <p:txBody>
          <a:bodyPr>
            <a:normAutofit/>
          </a:bodyPr>
          <a:lstStyle/>
          <a:p>
            <a:r>
              <a:rPr lang="en-US" dirty="0"/>
              <a:t>Republicans far more confident than Democrats that November election will be open, accurate</a:t>
            </a:r>
          </a:p>
        </p:txBody>
      </p:sp>
      <p:sp>
        <p:nvSpPr>
          <p:cNvPr id="8" name="Text Placeholder 7">
            <a:extLst>
              <a:ext uri="{FF2B5EF4-FFF2-40B4-BE49-F238E27FC236}">
                <a16:creationId xmlns:a16="http://schemas.microsoft.com/office/drawing/2014/main" id="{2DAED2E1-6536-4D76-89B5-D58890AAD56B}"/>
              </a:ext>
            </a:extLst>
          </p:cNvPr>
          <p:cNvSpPr txBox="1">
            <a:spLocks/>
          </p:cNvSpPr>
          <p:nvPr/>
        </p:nvSpPr>
        <p:spPr>
          <a:xfrm>
            <a:off x="76200" y="1203960"/>
            <a:ext cx="8915400" cy="390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627063"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8001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3pPr>
            <a:lvl4pPr marL="1600200" indent="-10287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4pPr>
            <a:lvl5pPr marL="2057400" indent="-1258888"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1" dirty="0">
                <a:solidFill>
                  <a:schemeClr val="bg1">
                    <a:lumMod val="50000"/>
                  </a:schemeClr>
                </a:solidFill>
                <a:latin typeface="Georgia" panose="02040502050405020303" pitchFamily="18" charset="0"/>
              </a:rPr>
              <a:t>Thinking about the presidential election in November, % who say they are ___ confident that…</a:t>
            </a:r>
          </a:p>
        </p:txBody>
      </p:sp>
      <p:sp>
        <p:nvSpPr>
          <p:cNvPr id="10" name="Text Placeholder 9">
            <a:extLst>
              <a:ext uri="{FF2B5EF4-FFF2-40B4-BE49-F238E27FC236}">
                <a16:creationId xmlns:a16="http://schemas.microsoft.com/office/drawing/2014/main" id="{099878E2-C449-4A09-9074-40B491D5ECB9}"/>
              </a:ext>
            </a:extLst>
          </p:cNvPr>
          <p:cNvSpPr>
            <a:spLocks noGrp="1"/>
          </p:cNvSpPr>
          <p:nvPr>
            <p:ph type="body" sz="quarter" idx="13"/>
          </p:nvPr>
        </p:nvSpPr>
        <p:spPr>
          <a:xfrm>
            <a:off x="228600" y="5943600"/>
            <a:ext cx="7620000" cy="228600"/>
          </a:xfrm>
        </p:spPr>
        <p:txBody>
          <a:bodyPr>
            <a:normAutofit lnSpcReduction="10000"/>
          </a:bodyPr>
          <a:lstStyle/>
          <a:p>
            <a:r>
              <a:rPr lang="en-US" dirty="0"/>
              <a:t>Source: Survey of U.S. adults conducted April 7-12, 2020.</a:t>
            </a:r>
          </a:p>
        </p:txBody>
      </p:sp>
      <p:pic>
        <p:nvPicPr>
          <p:cNvPr id="12" name="Picture 11">
            <a:extLst>
              <a:ext uri="{FF2B5EF4-FFF2-40B4-BE49-F238E27FC236}">
                <a16:creationId xmlns:a16="http://schemas.microsoft.com/office/drawing/2014/main" id="{6E99AB76-CA7B-43E7-BB05-7B9207322D67}"/>
              </a:ext>
            </a:extLst>
          </p:cNvPr>
          <p:cNvPicPr>
            <a:picLocks noChangeAspect="1"/>
          </p:cNvPicPr>
          <p:nvPr/>
        </p:nvPicPr>
        <p:blipFill>
          <a:blip r:embed="rId2"/>
          <a:stretch>
            <a:fillRect/>
          </a:stretch>
        </p:blipFill>
        <p:spPr>
          <a:xfrm>
            <a:off x="239887" y="1905000"/>
            <a:ext cx="8664226" cy="3556730"/>
          </a:xfrm>
          <a:prstGeom prst="rect">
            <a:avLst/>
          </a:prstGeom>
        </p:spPr>
      </p:pic>
    </p:spTree>
    <p:extLst>
      <p:ext uri="{BB962C8B-B14F-4D97-AF65-F5344CB8AC3E}">
        <p14:creationId xmlns:p14="http://schemas.microsoft.com/office/powerpoint/2010/main" val="8280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29088-3129-0B4B-ADC6-DA20723ADD0A}"/>
              </a:ext>
            </a:extLst>
          </p:cNvPr>
          <p:cNvSpPr>
            <a:spLocks noGrp="1"/>
          </p:cNvSpPr>
          <p:nvPr>
            <p:ph type="dt" sz="half" idx="10"/>
          </p:nvPr>
        </p:nvSpPr>
        <p:spPr/>
        <p:txBody>
          <a:bodyPr/>
          <a:lstStyle/>
          <a:p>
            <a:fld id="{2F5814D8-D17E-403D-BB23-DF0CDA7DEB2B}" type="datetime4">
              <a:rPr lang="en-US" smtClean="0"/>
              <a:pPr/>
              <a:t>June 1, 2020</a:t>
            </a:fld>
            <a:endParaRPr lang="en-US" dirty="0"/>
          </a:p>
        </p:txBody>
      </p:sp>
      <p:sp>
        <p:nvSpPr>
          <p:cNvPr id="3" name="Slide Number Placeholder 2">
            <a:extLst>
              <a:ext uri="{FF2B5EF4-FFF2-40B4-BE49-F238E27FC236}">
                <a16:creationId xmlns:a16="http://schemas.microsoft.com/office/drawing/2014/main" id="{8EB6B2B4-AF1D-4343-B52E-3A06238ACCD0}"/>
              </a:ext>
            </a:extLst>
          </p:cNvPr>
          <p:cNvSpPr>
            <a:spLocks noGrp="1"/>
          </p:cNvSpPr>
          <p:nvPr>
            <p:ph type="sldNum" sz="quarter" idx="11"/>
          </p:nvPr>
        </p:nvSpPr>
        <p:spPr>
          <a:xfrm>
            <a:off x="4191000" y="5600700"/>
            <a:ext cx="762000" cy="228600"/>
          </a:xfrm>
        </p:spPr>
        <p:txBody>
          <a:bodyPr/>
          <a:lstStyle/>
          <a:p>
            <a:fld id="{E2B37319-2E82-4D56-ADBC-557F98406E39}" type="slidenum">
              <a:rPr lang="en-US" smtClean="0"/>
              <a:pPr/>
              <a:t>2</a:t>
            </a:fld>
            <a:endParaRPr lang="en-US" dirty="0"/>
          </a:p>
        </p:txBody>
      </p:sp>
      <p:sp>
        <p:nvSpPr>
          <p:cNvPr id="5" name="Title 3">
            <a:extLst>
              <a:ext uri="{FF2B5EF4-FFF2-40B4-BE49-F238E27FC236}">
                <a16:creationId xmlns:a16="http://schemas.microsoft.com/office/drawing/2014/main" id="{36EC56B9-E88D-FD41-915A-02950964F2F3}"/>
              </a:ext>
            </a:extLst>
          </p:cNvPr>
          <p:cNvSpPr txBox="1">
            <a:spLocks/>
          </p:cNvSpPr>
          <p:nvPr/>
        </p:nvSpPr>
        <p:spPr>
          <a:xfrm>
            <a:off x="914400" y="2438400"/>
            <a:ext cx="71628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a:lstStyle>
          <a:p>
            <a:pPr algn="l"/>
            <a:endParaRPr lang="en-US" sz="1600" dirty="0">
              <a:latin typeface="Georgia" panose="02040502050405020303" pitchFamily="18" charset="0"/>
            </a:endParaRPr>
          </a:p>
          <a:p>
            <a:pPr algn="l"/>
            <a:r>
              <a:rPr lang="en-US" sz="1600" dirty="0"/>
              <a:t>Who we are: </a:t>
            </a:r>
            <a:r>
              <a:rPr lang="en-US" sz="1600" dirty="0">
                <a:latin typeface="+mn-lt"/>
              </a:rPr>
              <a:t>A nonprofit ‘fact tank’ that informs the public about the issues, attitudes and trends shaping the world. We are nonpartisan and nonadvocacy, meaning we do not take policy positions or make recommendations.</a:t>
            </a:r>
          </a:p>
          <a:p>
            <a:pPr algn="l"/>
            <a:endParaRPr lang="en-US" sz="1600" dirty="0">
              <a:latin typeface="+mn-lt"/>
            </a:endParaRPr>
          </a:p>
          <a:p>
            <a:pPr algn="l"/>
            <a:r>
              <a:rPr lang="en-US" sz="1600" dirty="0">
                <a:latin typeface="+mn-lt"/>
              </a:rPr>
              <a:t>We are a subsidiary of The Pew Charitable Trusts, our primary funder. We partner strategically with philanthropists and institutional funders who share our commitment to impartial research and data that drive discussion.</a:t>
            </a:r>
          </a:p>
          <a:p>
            <a:pPr algn="l"/>
            <a:endParaRPr lang="en-US" sz="1600" dirty="0"/>
          </a:p>
          <a:p>
            <a:pPr algn="l"/>
            <a:r>
              <a:rPr lang="en-US" sz="1600" dirty="0"/>
              <a:t>What we do: </a:t>
            </a:r>
            <a:r>
              <a:rPr lang="en-US" sz="1600" dirty="0">
                <a:latin typeface="+mn-lt"/>
              </a:rPr>
              <a:t>Generate a foundation of facts to enrich public dialogue and support sound decision-making. We conduct public opinion polling, demographic research, content analysis and data-driven social science research. </a:t>
            </a:r>
          </a:p>
          <a:p>
            <a:pPr algn="l"/>
            <a:endParaRPr lang="en-US" sz="1600" b="1" dirty="0">
              <a:latin typeface="Georgia" panose="02040502050405020303" pitchFamily="18" charset="0"/>
            </a:endParaRPr>
          </a:p>
          <a:p>
            <a:endParaRPr lang="en-US" sz="1600" dirty="0">
              <a:latin typeface="Georgia" panose="02040502050405020303" pitchFamily="18" charset="0"/>
            </a:endParaRPr>
          </a:p>
        </p:txBody>
      </p:sp>
      <p:pic>
        <p:nvPicPr>
          <p:cNvPr id="6" name="Picture 5" descr="A close up of a logo&#10;&#10;Description automatically generated">
            <a:extLst>
              <a:ext uri="{FF2B5EF4-FFF2-40B4-BE49-F238E27FC236}">
                <a16:creationId xmlns:a16="http://schemas.microsoft.com/office/drawing/2014/main" id="{6FA1F109-AAAD-2A47-8D2C-94B338262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0" y="1236696"/>
            <a:ext cx="3175000" cy="472314"/>
          </a:xfrm>
          <a:prstGeom prst="rect">
            <a:avLst/>
          </a:prstGeom>
        </p:spPr>
      </p:pic>
    </p:spTree>
    <p:extLst>
      <p:ext uri="{BB962C8B-B14F-4D97-AF65-F5344CB8AC3E}">
        <p14:creationId xmlns:p14="http://schemas.microsoft.com/office/powerpoint/2010/main" val="261102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C4007B-64C7-4EE7-A44F-A8484F196309}"/>
              </a:ext>
            </a:extLst>
          </p:cNvPr>
          <p:cNvSpPr>
            <a:spLocks noGrp="1"/>
          </p:cNvSpPr>
          <p:nvPr>
            <p:ph type="dt" sz="half" idx="10"/>
          </p:nvPr>
        </p:nvSpPr>
        <p:spPr/>
        <p:txBody>
          <a:bodyPr/>
          <a:lstStyle/>
          <a:p>
            <a:fld id="{2F5814D8-D17E-403D-BB23-DF0CDA7DEB2B}" type="datetime4">
              <a:rPr lang="en-US" smtClean="0"/>
              <a:pPr/>
              <a:t>June 1, 2020</a:t>
            </a:fld>
            <a:endParaRPr lang="en-US" dirty="0"/>
          </a:p>
        </p:txBody>
      </p:sp>
      <p:sp>
        <p:nvSpPr>
          <p:cNvPr id="4" name="Slide Number Placeholder 3">
            <a:extLst>
              <a:ext uri="{FF2B5EF4-FFF2-40B4-BE49-F238E27FC236}">
                <a16:creationId xmlns:a16="http://schemas.microsoft.com/office/drawing/2014/main" id="{4079220C-AD21-4542-94A3-2C6481FD57B0}"/>
              </a:ext>
            </a:extLst>
          </p:cNvPr>
          <p:cNvSpPr>
            <a:spLocks noGrp="1"/>
          </p:cNvSpPr>
          <p:nvPr>
            <p:ph type="sldNum" sz="quarter" idx="11"/>
          </p:nvPr>
        </p:nvSpPr>
        <p:spPr/>
        <p:txBody>
          <a:bodyPr/>
          <a:lstStyle/>
          <a:p>
            <a:fld id="{E2B37319-2E82-4D56-ADBC-557F98406E39}" type="slidenum">
              <a:rPr lang="en-US" smtClean="0"/>
              <a:pPr/>
              <a:t>20</a:t>
            </a:fld>
            <a:endParaRPr lang="en-US"/>
          </a:p>
        </p:txBody>
      </p:sp>
      <p:sp>
        <p:nvSpPr>
          <p:cNvPr id="10" name="Rectangle 9">
            <a:extLst>
              <a:ext uri="{FF2B5EF4-FFF2-40B4-BE49-F238E27FC236}">
                <a16:creationId xmlns:a16="http://schemas.microsoft.com/office/drawing/2014/main" id="{749F8C2F-5FF2-4AED-B849-E8891BD9672F}"/>
              </a:ext>
            </a:extLst>
          </p:cNvPr>
          <p:cNvSpPr/>
          <p:nvPr/>
        </p:nvSpPr>
        <p:spPr>
          <a:xfrm>
            <a:off x="152400" y="1828800"/>
            <a:ext cx="8839200" cy="289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ECA133C-98C4-4401-B4ED-A88CF79CE2F6}"/>
              </a:ext>
            </a:extLst>
          </p:cNvPr>
          <p:cNvSpPr txBox="1">
            <a:spLocks/>
          </p:cNvSpPr>
          <p:nvPr/>
        </p:nvSpPr>
        <p:spPr>
          <a:xfrm>
            <a:off x="-990600" y="1676400"/>
            <a:ext cx="70866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a:lstStyle>
          <a:p>
            <a:r>
              <a:rPr lang="en-US" sz="3600" dirty="0"/>
              <a:t>Thank you. Questions?</a:t>
            </a:r>
          </a:p>
        </p:txBody>
      </p:sp>
      <p:sp>
        <p:nvSpPr>
          <p:cNvPr id="5" name="TextBox 4">
            <a:extLst>
              <a:ext uri="{FF2B5EF4-FFF2-40B4-BE49-F238E27FC236}">
                <a16:creationId xmlns:a16="http://schemas.microsoft.com/office/drawing/2014/main" id="{92EF4500-4980-4BC1-A885-E78A0AAA2C60}"/>
              </a:ext>
            </a:extLst>
          </p:cNvPr>
          <p:cNvSpPr txBox="1"/>
          <p:nvPr/>
        </p:nvSpPr>
        <p:spPr>
          <a:xfrm>
            <a:off x="4572000" y="4876800"/>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EC6A68A9-1766-414A-B0C0-93F9F91FD3B8}"/>
              </a:ext>
            </a:extLst>
          </p:cNvPr>
          <p:cNvSpPr txBox="1"/>
          <p:nvPr/>
        </p:nvSpPr>
        <p:spPr>
          <a:xfrm>
            <a:off x="152400" y="3998267"/>
            <a:ext cx="3352800" cy="461665"/>
          </a:xfrm>
          <a:prstGeom prst="rect">
            <a:avLst/>
          </a:prstGeom>
          <a:noFill/>
        </p:spPr>
        <p:txBody>
          <a:bodyPr wrap="square" rtlCol="0">
            <a:spAutoFit/>
          </a:bodyPr>
          <a:lstStyle/>
          <a:p>
            <a:r>
              <a:rPr lang="en-US" sz="2400" u="sng" dirty="0">
                <a:latin typeface="+mj-lt"/>
                <a:hlinkClick r:id="rId2">
                  <a:extLst>
                    <a:ext uri="{A12FA001-AC4F-418D-AE19-62706E023703}">
                      <ahyp:hlinkClr xmlns:ahyp="http://schemas.microsoft.com/office/drawing/2018/hyperlinkcolor" val="tx"/>
                    </a:ext>
                  </a:extLst>
                </a:hlinkClick>
              </a:rPr>
              <a:t>pewresearch.org/covid</a:t>
            </a:r>
            <a:endParaRPr lang="en-US" sz="2400" dirty="0">
              <a:latin typeface="+mj-lt"/>
            </a:endParaRPr>
          </a:p>
        </p:txBody>
      </p:sp>
    </p:spTree>
    <p:extLst>
      <p:ext uri="{BB962C8B-B14F-4D97-AF65-F5344CB8AC3E}">
        <p14:creationId xmlns:p14="http://schemas.microsoft.com/office/powerpoint/2010/main" val="325786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29088-3129-0B4B-ADC6-DA20723ADD0A}"/>
              </a:ext>
            </a:extLst>
          </p:cNvPr>
          <p:cNvSpPr>
            <a:spLocks noGrp="1"/>
          </p:cNvSpPr>
          <p:nvPr>
            <p:ph type="dt" sz="half" idx="10"/>
          </p:nvPr>
        </p:nvSpPr>
        <p:spPr/>
        <p:txBody>
          <a:bodyPr/>
          <a:lstStyle/>
          <a:p>
            <a:fld id="{2F5814D8-D17E-403D-BB23-DF0CDA7DEB2B}" type="datetime4">
              <a:rPr lang="en-US" smtClean="0"/>
              <a:pPr/>
              <a:t>June 1, 2020</a:t>
            </a:fld>
            <a:endParaRPr lang="en-US" dirty="0"/>
          </a:p>
        </p:txBody>
      </p:sp>
      <p:sp>
        <p:nvSpPr>
          <p:cNvPr id="3" name="Slide Number Placeholder 2">
            <a:extLst>
              <a:ext uri="{FF2B5EF4-FFF2-40B4-BE49-F238E27FC236}">
                <a16:creationId xmlns:a16="http://schemas.microsoft.com/office/drawing/2014/main" id="{8EB6B2B4-AF1D-4343-B52E-3A06238ACCD0}"/>
              </a:ext>
            </a:extLst>
          </p:cNvPr>
          <p:cNvSpPr>
            <a:spLocks noGrp="1"/>
          </p:cNvSpPr>
          <p:nvPr>
            <p:ph type="sldNum" sz="quarter" idx="11"/>
          </p:nvPr>
        </p:nvSpPr>
        <p:spPr/>
        <p:txBody>
          <a:bodyPr/>
          <a:lstStyle/>
          <a:p>
            <a:fld id="{E2B37319-2E82-4D56-ADBC-557F98406E39}" type="slidenum">
              <a:rPr lang="en-US" smtClean="0"/>
              <a:pPr/>
              <a:t>3</a:t>
            </a:fld>
            <a:endParaRPr lang="en-US" dirty="0"/>
          </a:p>
        </p:txBody>
      </p:sp>
      <p:sp>
        <p:nvSpPr>
          <p:cNvPr id="4" name="Title 3">
            <a:extLst>
              <a:ext uri="{FF2B5EF4-FFF2-40B4-BE49-F238E27FC236}">
                <a16:creationId xmlns:a16="http://schemas.microsoft.com/office/drawing/2014/main" id="{DE92AD7A-C772-654D-8522-A8E9CA4DC322}"/>
              </a:ext>
            </a:extLst>
          </p:cNvPr>
          <p:cNvSpPr>
            <a:spLocks noGrp="1"/>
          </p:cNvSpPr>
          <p:nvPr>
            <p:ph type="title"/>
          </p:nvPr>
        </p:nvSpPr>
        <p:spPr>
          <a:xfrm>
            <a:off x="685800" y="1063228"/>
            <a:ext cx="8001000" cy="708422"/>
          </a:xfrm>
        </p:spPr>
        <p:txBody>
          <a:bodyPr>
            <a:noAutofit/>
          </a:bodyPr>
          <a:lstStyle/>
          <a:p>
            <a:r>
              <a:rPr lang="en-US" dirty="0">
                <a:latin typeface="Franklin Gothic Demi" panose="020B0703020102020204" pitchFamily="34" charset="0"/>
              </a:rPr>
              <a:t>Research Programs</a:t>
            </a:r>
          </a:p>
        </p:txBody>
      </p:sp>
      <p:sp>
        <p:nvSpPr>
          <p:cNvPr id="5" name="Title 3">
            <a:extLst>
              <a:ext uri="{FF2B5EF4-FFF2-40B4-BE49-F238E27FC236}">
                <a16:creationId xmlns:a16="http://schemas.microsoft.com/office/drawing/2014/main" id="{36EC56B9-E88D-FD41-915A-02950964F2F3}"/>
              </a:ext>
            </a:extLst>
          </p:cNvPr>
          <p:cNvSpPr txBox="1">
            <a:spLocks/>
          </p:cNvSpPr>
          <p:nvPr/>
        </p:nvSpPr>
        <p:spPr>
          <a:xfrm>
            <a:off x="4769428" y="2286000"/>
            <a:ext cx="3581400" cy="19349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a:lstStyle>
          <a:p>
            <a:pPr>
              <a:spcAft>
                <a:spcPts val="600"/>
              </a:spcAft>
            </a:pPr>
            <a:r>
              <a:rPr lang="en-US" sz="1800" dirty="0">
                <a:latin typeface="+mn-lt"/>
              </a:rPr>
              <a:t>Science &amp; Society</a:t>
            </a:r>
          </a:p>
          <a:p>
            <a:pPr>
              <a:spcAft>
                <a:spcPts val="600"/>
              </a:spcAft>
            </a:pPr>
            <a:r>
              <a:rPr lang="en-US" sz="1800" dirty="0">
                <a:latin typeface="+mn-lt"/>
              </a:rPr>
              <a:t>Global Migration &amp; Demography</a:t>
            </a:r>
          </a:p>
          <a:p>
            <a:pPr>
              <a:spcAft>
                <a:spcPts val="600"/>
              </a:spcAft>
            </a:pPr>
            <a:r>
              <a:rPr lang="en-US" sz="1800" dirty="0">
                <a:latin typeface="+mn-lt"/>
              </a:rPr>
              <a:t>Global Attitudes &amp; Trends</a:t>
            </a:r>
          </a:p>
          <a:p>
            <a:pPr>
              <a:spcAft>
                <a:spcPts val="600"/>
              </a:spcAft>
            </a:pPr>
            <a:r>
              <a:rPr lang="en-US" sz="1800" dirty="0">
                <a:latin typeface="+mn-lt"/>
              </a:rPr>
              <a:t>Research Methodology</a:t>
            </a:r>
          </a:p>
          <a:p>
            <a:pPr>
              <a:spcAft>
                <a:spcPts val="600"/>
              </a:spcAft>
            </a:pPr>
            <a:r>
              <a:rPr lang="en-US" sz="1800" dirty="0">
                <a:latin typeface="+mn-lt"/>
              </a:rPr>
              <a:t>Data Labs</a:t>
            </a:r>
          </a:p>
        </p:txBody>
      </p:sp>
      <p:sp>
        <p:nvSpPr>
          <p:cNvPr id="12" name="Title 3">
            <a:extLst>
              <a:ext uri="{FF2B5EF4-FFF2-40B4-BE49-F238E27FC236}">
                <a16:creationId xmlns:a16="http://schemas.microsoft.com/office/drawing/2014/main" id="{C4A31629-DA6F-0141-834A-0CF767C2B696}"/>
              </a:ext>
            </a:extLst>
          </p:cNvPr>
          <p:cNvSpPr txBox="1">
            <a:spLocks/>
          </p:cNvSpPr>
          <p:nvPr/>
        </p:nvSpPr>
        <p:spPr>
          <a:xfrm>
            <a:off x="674255" y="2286000"/>
            <a:ext cx="3581400" cy="19349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a:lstStyle>
          <a:p>
            <a:pPr>
              <a:spcAft>
                <a:spcPts val="600"/>
              </a:spcAft>
            </a:pPr>
            <a:r>
              <a:rPr lang="en-US" sz="1800" dirty="0">
                <a:latin typeface="+mn-lt"/>
              </a:rPr>
              <a:t>U.S. Politics &amp; Policy</a:t>
            </a:r>
          </a:p>
          <a:p>
            <a:pPr>
              <a:spcAft>
                <a:spcPts val="600"/>
              </a:spcAft>
            </a:pPr>
            <a:r>
              <a:rPr lang="en-US" sz="1800" dirty="0">
                <a:latin typeface="+mn-lt"/>
              </a:rPr>
              <a:t>Journalism &amp; Media</a:t>
            </a:r>
          </a:p>
          <a:p>
            <a:pPr>
              <a:spcAft>
                <a:spcPts val="600"/>
              </a:spcAft>
            </a:pPr>
            <a:r>
              <a:rPr lang="en-US" sz="1800" dirty="0">
                <a:latin typeface="+mn-lt"/>
              </a:rPr>
              <a:t>Social &amp; Demographic Trends</a:t>
            </a:r>
          </a:p>
          <a:p>
            <a:pPr>
              <a:spcAft>
                <a:spcPts val="600"/>
              </a:spcAft>
            </a:pPr>
            <a:r>
              <a:rPr lang="en-US" sz="1800" dirty="0">
                <a:latin typeface="+mn-lt"/>
              </a:rPr>
              <a:t>Religion &amp; Public Life</a:t>
            </a:r>
          </a:p>
          <a:p>
            <a:pPr>
              <a:spcAft>
                <a:spcPts val="600"/>
              </a:spcAft>
            </a:pPr>
            <a:r>
              <a:rPr lang="en-US" sz="1800" dirty="0">
                <a:latin typeface="+mn-lt"/>
              </a:rPr>
              <a:t>Internet &amp; Technology</a:t>
            </a:r>
          </a:p>
        </p:txBody>
      </p:sp>
    </p:spTree>
    <p:extLst>
      <p:ext uri="{BB962C8B-B14F-4D97-AF65-F5344CB8AC3E}">
        <p14:creationId xmlns:p14="http://schemas.microsoft.com/office/powerpoint/2010/main" val="93988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0E50-4400-4290-BBF5-1B08ADD92761}"/>
              </a:ext>
            </a:extLst>
          </p:cNvPr>
          <p:cNvSpPr>
            <a:spLocks noGrp="1"/>
          </p:cNvSpPr>
          <p:nvPr>
            <p:ph type="title"/>
          </p:nvPr>
        </p:nvSpPr>
        <p:spPr/>
        <p:txBody>
          <a:bodyPr>
            <a:normAutofit/>
          </a:bodyPr>
          <a:lstStyle/>
          <a:p>
            <a:r>
              <a:rPr lang="en-US" b="0" dirty="0"/>
              <a:t>Covid-19: national response and impact</a:t>
            </a:r>
          </a:p>
        </p:txBody>
      </p:sp>
      <p:sp>
        <p:nvSpPr>
          <p:cNvPr id="4" name="Date Placeholder 3">
            <a:extLst>
              <a:ext uri="{FF2B5EF4-FFF2-40B4-BE49-F238E27FC236}">
                <a16:creationId xmlns:a16="http://schemas.microsoft.com/office/drawing/2014/main" id="{2145A039-C930-4B46-B230-ADEAA2B35DB0}"/>
              </a:ext>
            </a:extLst>
          </p:cNvPr>
          <p:cNvSpPr>
            <a:spLocks noGrp="1"/>
          </p:cNvSpPr>
          <p:nvPr>
            <p:ph type="dt" sz="half" idx="10"/>
          </p:nvPr>
        </p:nvSpPr>
        <p:spPr/>
        <p:txBody>
          <a:bodyPr/>
          <a:lstStyle/>
          <a:p>
            <a:fld id="{72DEDA58-0F44-4E6F-A662-CD004C5E500D}" type="datetime4">
              <a:rPr lang="en-US" smtClean="0"/>
              <a:pPr/>
              <a:t>June 1, 2020</a:t>
            </a:fld>
            <a:endParaRPr lang="en-US" dirty="0"/>
          </a:p>
        </p:txBody>
      </p:sp>
      <p:sp>
        <p:nvSpPr>
          <p:cNvPr id="6" name="Slide Number Placeholder 5">
            <a:extLst>
              <a:ext uri="{FF2B5EF4-FFF2-40B4-BE49-F238E27FC236}">
                <a16:creationId xmlns:a16="http://schemas.microsoft.com/office/drawing/2014/main" id="{B0B1EE5D-34DA-46F2-820D-19F96AC99DB5}"/>
              </a:ext>
            </a:extLst>
          </p:cNvPr>
          <p:cNvSpPr>
            <a:spLocks noGrp="1"/>
          </p:cNvSpPr>
          <p:nvPr>
            <p:ph type="sldNum" sz="quarter" idx="12"/>
          </p:nvPr>
        </p:nvSpPr>
        <p:spPr/>
        <p:txBody>
          <a:bodyPr/>
          <a:lstStyle/>
          <a:p>
            <a:fld id="{E2B37319-2E82-4D56-ADBC-557F98406E39}" type="slidenum">
              <a:rPr lang="en-US" smtClean="0"/>
              <a:pPr/>
              <a:t>4</a:t>
            </a:fld>
            <a:endParaRPr lang="en-US"/>
          </a:p>
        </p:txBody>
      </p:sp>
    </p:spTree>
    <p:extLst>
      <p:ext uri="{BB962C8B-B14F-4D97-AF65-F5344CB8AC3E}">
        <p14:creationId xmlns:p14="http://schemas.microsoft.com/office/powerpoint/2010/main" val="346076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1439520-722F-44A0-841D-618D2D3F95B1}"/>
              </a:ext>
            </a:extLst>
          </p:cNvPr>
          <p:cNvSpPr>
            <a:spLocks noGrp="1"/>
          </p:cNvSpPr>
          <p:nvPr>
            <p:ph type="dt" sz="half" idx="10"/>
          </p:nvPr>
        </p:nvSpPr>
        <p:spPr/>
        <p:txBody>
          <a:bodyPr/>
          <a:lstStyle/>
          <a:p>
            <a:fld id="{2F5814D8-D17E-403D-BB23-DF0CDA7DEB2B}" type="datetime4">
              <a:rPr lang="en-US" smtClean="0"/>
              <a:pPr/>
              <a:t>June 1, 2020</a:t>
            </a:fld>
            <a:endParaRPr lang="en-US"/>
          </a:p>
        </p:txBody>
      </p:sp>
      <p:sp>
        <p:nvSpPr>
          <p:cNvPr id="4" name="Slide Number Placeholder 3">
            <a:extLst>
              <a:ext uri="{FF2B5EF4-FFF2-40B4-BE49-F238E27FC236}">
                <a16:creationId xmlns:a16="http://schemas.microsoft.com/office/drawing/2014/main" id="{C84AE726-EFE3-4D52-A744-5AB8763E3761}"/>
              </a:ext>
            </a:extLst>
          </p:cNvPr>
          <p:cNvSpPr>
            <a:spLocks noGrp="1"/>
          </p:cNvSpPr>
          <p:nvPr>
            <p:ph type="sldNum" sz="quarter" idx="11"/>
          </p:nvPr>
        </p:nvSpPr>
        <p:spPr/>
        <p:txBody>
          <a:bodyPr/>
          <a:lstStyle/>
          <a:p>
            <a:fld id="{E2B37319-2E82-4D56-ADBC-557F98406E39}" type="slidenum">
              <a:rPr lang="en-US" smtClean="0"/>
              <a:pPr/>
              <a:t>5</a:t>
            </a:fld>
            <a:endParaRPr lang="en-US"/>
          </a:p>
        </p:txBody>
      </p:sp>
      <p:sp>
        <p:nvSpPr>
          <p:cNvPr id="5" name="Title 4">
            <a:extLst>
              <a:ext uri="{FF2B5EF4-FFF2-40B4-BE49-F238E27FC236}">
                <a16:creationId xmlns:a16="http://schemas.microsoft.com/office/drawing/2014/main" id="{DD83B7D0-A66E-4E40-8732-EEAE5D1A1525}"/>
              </a:ext>
            </a:extLst>
          </p:cNvPr>
          <p:cNvSpPr>
            <a:spLocks noGrp="1"/>
          </p:cNvSpPr>
          <p:nvPr>
            <p:ph type="title"/>
          </p:nvPr>
        </p:nvSpPr>
        <p:spPr>
          <a:xfrm>
            <a:off x="457200" y="208241"/>
            <a:ext cx="8229600" cy="944562"/>
          </a:xfrm>
        </p:spPr>
        <p:txBody>
          <a:bodyPr/>
          <a:lstStyle/>
          <a:p>
            <a:r>
              <a:rPr lang="en-US" dirty="0"/>
              <a:t>Bipartisan view that COVID-19 ‘major threat’ to national economy, big partisan gap on threat to public health</a:t>
            </a:r>
          </a:p>
        </p:txBody>
      </p:sp>
      <p:sp>
        <p:nvSpPr>
          <p:cNvPr id="6" name="Text Placeholder 5">
            <a:extLst>
              <a:ext uri="{FF2B5EF4-FFF2-40B4-BE49-F238E27FC236}">
                <a16:creationId xmlns:a16="http://schemas.microsoft.com/office/drawing/2014/main" id="{C5206406-E433-4EE0-99CE-62E0B516B136}"/>
              </a:ext>
            </a:extLst>
          </p:cNvPr>
          <p:cNvSpPr>
            <a:spLocks noGrp="1"/>
          </p:cNvSpPr>
          <p:nvPr>
            <p:ph type="body" sz="quarter" idx="13"/>
          </p:nvPr>
        </p:nvSpPr>
        <p:spPr>
          <a:xfrm>
            <a:off x="228600" y="960439"/>
            <a:ext cx="8686800" cy="487361"/>
          </a:xfrm>
        </p:spPr>
        <p:txBody>
          <a:bodyPr>
            <a:normAutofit/>
          </a:bodyPr>
          <a:lstStyle/>
          <a:p>
            <a:r>
              <a:rPr lang="en-US" dirty="0"/>
              <a:t>% who say the coronavirus outbreak is a major threat to … </a:t>
            </a:r>
            <a:endParaRPr lang="en-US" sz="1400" dirty="0"/>
          </a:p>
        </p:txBody>
      </p:sp>
      <p:sp>
        <p:nvSpPr>
          <p:cNvPr id="8" name="Text Placeholder 6">
            <a:extLst>
              <a:ext uri="{FF2B5EF4-FFF2-40B4-BE49-F238E27FC236}">
                <a16:creationId xmlns:a16="http://schemas.microsoft.com/office/drawing/2014/main" id="{523BCF3C-FA91-4056-BF29-6D5A5285D350}"/>
              </a:ext>
            </a:extLst>
          </p:cNvPr>
          <p:cNvSpPr txBox="1">
            <a:spLocks/>
          </p:cNvSpPr>
          <p:nvPr/>
        </p:nvSpPr>
        <p:spPr>
          <a:xfrm>
            <a:off x="228600" y="5993368"/>
            <a:ext cx="7620000" cy="228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None/>
              <a:defRPr sz="1000" b="0" kern="1200" baseline="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Source: </a:t>
            </a:r>
            <a:r>
              <a:rPr lang="en-US" dirty="0"/>
              <a:t>Survey of U.S. adults conducted April 29-May 5, 2020</a:t>
            </a:r>
            <a:endParaRPr lang="en-US" sz="900" dirty="0"/>
          </a:p>
        </p:txBody>
      </p:sp>
      <p:pic>
        <p:nvPicPr>
          <p:cNvPr id="9" name="Picture 8">
            <a:extLst>
              <a:ext uri="{FF2B5EF4-FFF2-40B4-BE49-F238E27FC236}">
                <a16:creationId xmlns:a16="http://schemas.microsoft.com/office/drawing/2014/main" id="{89B65AB8-743C-4C25-A9E1-0A5A42567EFA}"/>
              </a:ext>
            </a:extLst>
          </p:cNvPr>
          <p:cNvPicPr>
            <a:picLocks noChangeAspect="1"/>
          </p:cNvPicPr>
          <p:nvPr/>
        </p:nvPicPr>
        <p:blipFill>
          <a:blip r:embed="rId2"/>
          <a:stretch>
            <a:fillRect/>
          </a:stretch>
        </p:blipFill>
        <p:spPr>
          <a:xfrm>
            <a:off x="1101011" y="1981200"/>
            <a:ext cx="6941978" cy="3462020"/>
          </a:xfrm>
          <a:prstGeom prst="rect">
            <a:avLst/>
          </a:prstGeom>
        </p:spPr>
      </p:pic>
    </p:spTree>
    <p:extLst>
      <p:ext uri="{BB962C8B-B14F-4D97-AF65-F5344CB8AC3E}">
        <p14:creationId xmlns:p14="http://schemas.microsoft.com/office/powerpoint/2010/main" val="145841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5814D8-D17E-403D-BB23-DF0CDA7DEB2B}" type="datetime4">
              <a:rPr lang="en-US" smtClean="0"/>
              <a:pPr/>
              <a:t>June 1, 2020</a:t>
            </a:fld>
            <a:endParaRPr lang="en-US"/>
          </a:p>
        </p:txBody>
      </p:sp>
      <p:sp>
        <p:nvSpPr>
          <p:cNvPr id="4" name="Slide Number Placeholder 3"/>
          <p:cNvSpPr>
            <a:spLocks noGrp="1"/>
          </p:cNvSpPr>
          <p:nvPr>
            <p:ph type="sldNum" sz="quarter" idx="11"/>
          </p:nvPr>
        </p:nvSpPr>
        <p:spPr/>
        <p:txBody>
          <a:bodyPr/>
          <a:lstStyle/>
          <a:p>
            <a:fld id="{E2B37319-2E82-4D56-ADBC-557F98406E39}" type="slidenum">
              <a:rPr lang="en-US" smtClean="0"/>
              <a:pPr/>
              <a:t>6</a:t>
            </a:fld>
            <a:endParaRPr lang="en-US"/>
          </a:p>
        </p:txBody>
      </p:sp>
      <p:sp>
        <p:nvSpPr>
          <p:cNvPr id="5" name="Title 4"/>
          <p:cNvSpPr>
            <a:spLocks noGrp="1"/>
          </p:cNvSpPr>
          <p:nvPr>
            <p:ph type="title"/>
          </p:nvPr>
        </p:nvSpPr>
        <p:spPr/>
        <p:txBody>
          <a:bodyPr>
            <a:normAutofit/>
          </a:bodyPr>
          <a:lstStyle/>
          <a:p>
            <a:r>
              <a:rPr lang="en-US" dirty="0"/>
              <a:t>Steeper decline in national economic ratings amid coronavirus outbreak than during past economic downturns</a:t>
            </a:r>
          </a:p>
        </p:txBody>
      </p:sp>
      <p:sp>
        <p:nvSpPr>
          <p:cNvPr id="6" name="Text Placeholder 5"/>
          <p:cNvSpPr>
            <a:spLocks noGrp="1"/>
          </p:cNvSpPr>
          <p:nvPr>
            <p:ph type="body" sz="quarter" idx="13"/>
          </p:nvPr>
        </p:nvSpPr>
        <p:spPr>
          <a:xfrm>
            <a:off x="457200" y="1028700"/>
            <a:ext cx="8229600" cy="533400"/>
          </a:xfrm>
        </p:spPr>
        <p:txBody>
          <a:bodyPr>
            <a:normAutofit/>
          </a:bodyPr>
          <a:lstStyle/>
          <a:p>
            <a:r>
              <a:rPr lang="en-US" dirty="0"/>
              <a:t>% who rate national economic conditions as excellent or good</a:t>
            </a:r>
            <a:endParaRPr lang="en-US" dirty="0">
              <a:highlight>
                <a:srgbClr val="FFFF00"/>
              </a:highlight>
            </a:endParaRPr>
          </a:p>
        </p:txBody>
      </p:sp>
      <p:sp>
        <p:nvSpPr>
          <p:cNvPr id="7" name="Text Placeholder 6"/>
          <p:cNvSpPr>
            <a:spLocks noGrp="1"/>
          </p:cNvSpPr>
          <p:nvPr>
            <p:ph type="body" sz="quarter" idx="14"/>
          </p:nvPr>
        </p:nvSpPr>
        <p:spPr>
          <a:xfrm>
            <a:off x="228600" y="5715000"/>
            <a:ext cx="7620000" cy="457200"/>
          </a:xfrm>
        </p:spPr>
        <p:txBody>
          <a:bodyPr>
            <a:noAutofit/>
          </a:bodyPr>
          <a:lstStyle/>
          <a:p>
            <a:r>
              <a:rPr lang="en-US" sz="850" dirty="0"/>
              <a:t>Notes: Data from 1998-2003 is from telephone surveys conducted by Gallup. Data from 2005-2011 is from telephone surveys by Pew Research Center. Data from 2018-2020 is from Pew Research Center’s online American Trends Panel.</a:t>
            </a:r>
          </a:p>
          <a:p>
            <a:r>
              <a:rPr lang="en-US" sz="850" dirty="0"/>
              <a:t>Source: Survey of U.S. adults conducted April 7-12, 2020.</a:t>
            </a:r>
          </a:p>
        </p:txBody>
      </p:sp>
      <p:pic>
        <p:nvPicPr>
          <p:cNvPr id="8" name="Picture 7">
            <a:extLst>
              <a:ext uri="{FF2B5EF4-FFF2-40B4-BE49-F238E27FC236}">
                <a16:creationId xmlns:a16="http://schemas.microsoft.com/office/drawing/2014/main" id="{570411A5-ECF6-454B-9941-8A04FF1E4B6F}"/>
              </a:ext>
            </a:extLst>
          </p:cNvPr>
          <p:cNvPicPr>
            <a:picLocks noChangeAspect="1"/>
          </p:cNvPicPr>
          <p:nvPr/>
        </p:nvPicPr>
        <p:blipFill>
          <a:blip r:embed="rId2"/>
          <a:stretch>
            <a:fillRect/>
          </a:stretch>
        </p:blipFill>
        <p:spPr>
          <a:xfrm>
            <a:off x="271024" y="1935161"/>
            <a:ext cx="8635963" cy="3436939"/>
          </a:xfrm>
          <a:prstGeom prst="rect">
            <a:avLst/>
          </a:prstGeom>
        </p:spPr>
      </p:pic>
    </p:spTree>
    <p:extLst>
      <p:ext uri="{BB962C8B-B14F-4D97-AF65-F5344CB8AC3E}">
        <p14:creationId xmlns:p14="http://schemas.microsoft.com/office/powerpoint/2010/main" val="163776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5814D8-D17E-403D-BB23-DF0CDA7DEB2B}" type="datetime4">
              <a:rPr lang="en-US" smtClean="0">
                <a:solidFill>
                  <a:srgbClr val="000000">
                    <a:lumMod val="65000"/>
                    <a:lumOff val="35000"/>
                  </a:srgbClr>
                </a:solidFill>
              </a:rPr>
              <a:pPr/>
              <a:t>June 1, 2020</a:t>
            </a:fld>
            <a:endParaRPr lang="en-US" dirty="0">
              <a:solidFill>
                <a:srgbClr val="000000">
                  <a:lumMod val="65000"/>
                  <a:lumOff val="35000"/>
                </a:srgbClr>
              </a:solidFill>
            </a:endParaRPr>
          </a:p>
        </p:txBody>
      </p:sp>
      <p:sp>
        <p:nvSpPr>
          <p:cNvPr id="4" name="Slide Number Placeholder 3"/>
          <p:cNvSpPr>
            <a:spLocks noGrp="1"/>
          </p:cNvSpPr>
          <p:nvPr>
            <p:ph type="sldNum" sz="quarter" idx="11"/>
          </p:nvPr>
        </p:nvSpPr>
        <p:spPr/>
        <p:txBody>
          <a:bodyPr/>
          <a:lstStyle/>
          <a:p>
            <a:fld id="{E2B37319-2E82-4D56-ADBC-557F98406E39}" type="slidenum">
              <a:rPr lang="en-US" smtClean="0">
                <a:solidFill>
                  <a:srgbClr val="000000">
                    <a:lumMod val="65000"/>
                    <a:lumOff val="35000"/>
                  </a:srgbClr>
                </a:solidFill>
              </a:rPr>
              <a:pPr/>
              <a:t>7</a:t>
            </a:fld>
            <a:endParaRPr lang="en-US">
              <a:solidFill>
                <a:srgbClr val="000000">
                  <a:lumMod val="65000"/>
                  <a:lumOff val="35000"/>
                </a:srgbClr>
              </a:solidFill>
            </a:endParaRPr>
          </a:p>
        </p:txBody>
      </p:sp>
      <p:sp>
        <p:nvSpPr>
          <p:cNvPr id="5" name="Title 4"/>
          <p:cNvSpPr>
            <a:spLocks noGrp="1"/>
          </p:cNvSpPr>
          <p:nvPr>
            <p:ph type="title"/>
          </p:nvPr>
        </p:nvSpPr>
        <p:spPr>
          <a:xfrm>
            <a:off x="304800" y="126928"/>
            <a:ext cx="8686800" cy="944562"/>
          </a:xfrm>
        </p:spPr>
        <p:txBody>
          <a:bodyPr>
            <a:noAutofit/>
          </a:bodyPr>
          <a:lstStyle/>
          <a:p>
            <a:r>
              <a:rPr lang="en-US" sz="2200" dirty="0"/>
              <a:t>Younger people, lower-income households and Hispanics hard hit by negative job impacts caused by COVID-19</a:t>
            </a:r>
          </a:p>
        </p:txBody>
      </p:sp>
      <p:sp>
        <p:nvSpPr>
          <p:cNvPr id="8" name="Text Placeholder 7">
            <a:extLst>
              <a:ext uri="{FF2B5EF4-FFF2-40B4-BE49-F238E27FC236}">
                <a16:creationId xmlns:a16="http://schemas.microsoft.com/office/drawing/2014/main" id="{A3C8B7B4-74F6-41F5-B214-8C14AB649722}"/>
              </a:ext>
            </a:extLst>
          </p:cNvPr>
          <p:cNvSpPr>
            <a:spLocks noGrp="1"/>
          </p:cNvSpPr>
          <p:nvPr>
            <p:ph type="body" sz="quarter" idx="13"/>
          </p:nvPr>
        </p:nvSpPr>
        <p:spPr>
          <a:xfrm>
            <a:off x="381000" y="990600"/>
            <a:ext cx="8534400" cy="485106"/>
          </a:xfrm>
        </p:spPr>
        <p:txBody>
          <a:bodyPr>
            <a:noAutofit/>
          </a:bodyPr>
          <a:lstStyle/>
          <a:p>
            <a:r>
              <a:rPr lang="en-US" sz="1400" dirty="0"/>
              <a:t>% who say they, or someone in their household, have been </a:t>
            </a:r>
            <a:r>
              <a:rPr lang="en-US" sz="1400" b="1" dirty="0"/>
              <a:t>laid off, lost a job or taken a cut in pay </a:t>
            </a:r>
            <a:r>
              <a:rPr lang="en-US" sz="1400" dirty="0"/>
              <a:t>because of the coronavirus outbreak</a:t>
            </a:r>
          </a:p>
        </p:txBody>
      </p:sp>
      <p:sp>
        <p:nvSpPr>
          <p:cNvPr id="10" name="Text Placeholder 6">
            <a:extLst>
              <a:ext uri="{FF2B5EF4-FFF2-40B4-BE49-F238E27FC236}">
                <a16:creationId xmlns:a16="http://schemas.microsoft.com/office/drawing/2014/main" id="{2EE23DB4-4142-44A9-BB4C-E05F842D27CC}"/>
              </a:ext>
            </a:extLst>
          </p:cNvPr>
          <p:cNvSpPr>
            <a:spLocks noGrp="1"/>
          </p:cNvSpPr>
          <p:nvPr>
            <p:ph type="body" sz="quarter" idx="14"/>
          </p:nvPr>
        </p:nvSpPr>
        <p:spPr>
          <a:xfrm>
            <a:off x="152400" y="5791200"/>
            <a:ext cx="7620000" cy="555395"/>
          </a:xfrm>
        </p:spPr>
        <p:txBody>
          <a:bodyPr>
            <a:normAutofit/>
          </a:bodyPr>
          <a:lstStyle/>
          <a:p>
            <a:r>
              <a:rPr lang="en-US" sz="800" dirty="0"/>
              <a:t>Notes:  Whites and black adults include those who report being only one race and are non-Hispanic. Hispanics are of any race. “Some college” includes those with an associate degree and those who attended college but did not obtain a degree. Family income tiers are based on 2018 earnings.</a:t>
            </a:r>
          </a:p>
          <a:p>
            <a:r>
              <a:rPr lang="en-US" sz="800" dirty="0"/>
              <a:t>Source: Survey of U.S. adults conducted April 7-12, 2020.</a:t>
            </a:r>
          </a:p>
        </p:txBody>
      </p:sp>
      <p:grpSp>
        <p:nvGrpSpPr>
          <p:cNvPr id="6" name="Group 5">
            <a:extLst>
              <a:ext uri="{FF2B5EF4-FFF2-40B4-BE49-F238E27FC236}">
                <a16:creationId xmlns:a16="http://schemas.microsoft.com/office/drawing/2014/main" id="{7514C5EE-E47A-4459-AF08-A2B6D3ABA9E6}"/>
              </a:ext>
            </a:extLst>
          </p:cNvPr>
          <p:cNvGrpSpPr>
            <a:grpSpLocks noChangeAspect="1"/>
          </p:cNvGrpSpPr>
          <p:nvPr/>
        </p:nvGrpSpPr>
        <p:grpSpPr>
          <a:xfrm>
            <a:off x="3013504" y="1539894"/>
            <a:ext cx="3116992" cy="4187117"/>
            <a:chOff x="2601266" y="1642413"/>
            <a:chExt cx="2935630" cy="3943488"/>
          </a:xfrm>
        </p:grpSpPr>
        <p:pic>
          <p:nvPicPr>
            <p:cNvPr id="13" name="Picture 12">
              <a:extLst>
                <a:ext uri="{FF2B5EF4-FFF2-40B4-BE49-F238E27FC236}">
                  <a16:creationId xmlns:a16="http://schemas.microsoft.com/office/drawing/2014/main" id="{8F11CE30-2B08-4993-814A-8E6603190BD7}"/>
                </a:ext>
              </a:extLst>
            </p:cNvPr>
            <p:cNvPicPr>
              <a:picLocks noChangeAspect="1"/>
            </p:cNvPicPr>
            <p:nvPr/>
          </p:nvPicPr>
          <p:blipFill rotWithShape="1">
            <a:blip r:embed="rId2"/>
            <a:srcRect l="-2" t="7427" r="87041"/>
            <a:stretch/>
          </p:blipFill>
          <p:spPr>
            <a:xfrm>
              <a:off x="2601266" y="1642445"/>
              <a:ext cx="1005840" cy="3943456"/>
            </a:xfrm>
            <a:prstGeom prst="rect">
              <a:avLst/>
            </a:prstGeom>
          </p:spPr>
        </p:pic>
        <p:pic>
          <p:nvPicPr>
            <p:cNvPr id="2" name="Picture 1">
              <a:extLst>
                <a:ext uri="{FF2B5EF4-FFF2-40B4-BE49-F238E27FC236}">
                  <a16:creationId xmlns:a16="http://schemas.microsoft.com/office/drawing/2014/main" id="{D77F10E8-F9B3-4BC8-9971-7034D35E8B7B}"/>
                </a:ext>
              </a:extLst>
            </p:cNvPr>
            <p:cNvPicPr>
              <a:picLocks noChangeAspect="1"/>
            </p:cNvPicPr>
            <p:nvPr/>
          </p:nvPicPr>
          <p:blipFill rotWithShape="1">
            <a:blip r:embed="rId3"/>
            <a:srcRect t="932" b="961"/>
            <a:stretch/>
          </p:blipFill>
          <p:spPr>
            <a:xfrm>
              <a:off x="3555696" y="1642413"/>
              <a:ext cx="1981200" cy="3943456"/>
            </a:xfrm>
            <a:prstGeom prst="rect">
              <a:avLst/>
            </a:prstGeom>
          </p:spPr>
        </p:pic>
      </p:grpSp>
    </p:spTree>
    <p:extLst>
      <p:ext uri="{BB962C8B-B14F-4D97-AF65-F5344CB8AC3E}">
        <p14:creationId xmlns:p14="http://schemas.microsoft.com/office/powerpoint/2010/main" val="20623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5814D8-D17E-403D-BB23-DF0CDA7DEB2B}" type="datetime4">
              <a:rPr lang="en-US" smtClean="0"/>
              <a:pPr/>
              <a:t>June 1, 2020</a:t>
            </a:fld>
            <a:endParaRPr lang="en-US"/>
          </a:p>
        </p:txBody>
      </p:sp>
      <p:sp>
        <p:nvSpPr>
          <p:cNvPr id="4" name="Slide Number Placeholder 3"/>
          <p:cNvSpPr>
            <a:spLocks noGrp="1"/>
          </p:cNvSpPr>
          <p:nvPr>
            <p:ph type="sldNum" sz="quarter" idx="11"/>
          </p:nvPr>
        </p:nvSpPr>
        <p:spPr/>
        <p:txBody>
          <a:bodyPr/>
          <a:lstStyle/>
          <a:p>
            <a:fld id="{E2B37319-2E82-4D56-ADBC-557F98406E39}" type="slidenum">
              <a:rPr lang="en-US" smtClean="0"/>
              <a:pPr/>
              <a:t>8</a:t>
            </a:fld>
            <a:endParaRPr lang="en-US"/>
          </a:p>
        </p:txBody>
      </p:sp>
      <p:sp>
        <p:nvSpPr>
          <p:cNvPr id="5" name="Title 4"/>
          <p:cNvSpPr>
            <a:spLocks noGrp="1"/>
          </p:cNvSpPr>
          <p:nvPr>
            <p:ph type="title"/>
          </p:nvPr>
        </p:nvSpPr>
        <p:spPr/>
        <p:txBody>
          <a:bodyPr/>
          <a:lstStyle/>
          <a:p>
            <a:r>
              <a:rPr lang="en-US" dirty="0"/>
              <a:t>Most Americans’ greater concern has been that </a:t>
            </a:r>
            <a:br>
              <a:rPr lang="en-US" dirty="0"/>
            </a:br>
            <a:r>
              <a:rPr lang="en-US" dirty="0"/>
              <a:t>states will lift restrictions too quickly</a:t>
            </a:r>
          </a:p>
        </p:txBody>
      </p:sp>
      <p:sp>
        <p:nvSpPr>
          <p:cNvPr id="7" name="Text Placeholder 6"/>
          <p:cNvSpPr>
            <a:spLocks noGrp="1"/>
          </p:cNvSpPr>
          <p:nvPr>
            <p:ph type="body" sz="quarter" idx="14"/>
          </p:nvPr>
        </p:nvSpPr>
        <p:spPr>
          <a:xfrm>
            <a:off x="247880" y="6019800"/>
            <a:ext cx="7620000" cy="228600"/>
          </a:xfrm>
        </p:spPr>
        <p:txBody>
          <a:bodyPr>
            <a:normAutofit lnSpcReduction="10000"/>
          </a:bodyPr>
          <a:lstStyle/>
          <a:p>
            <a:r>
              <a:rPr lang="en-US" dirty="0"/>
              <a:t>Source: Surveys of U.S. adults conducted April-May 2020. </a:t>
            </a:r>
          </a:p>
        </p:txBody>
      </p:sp>
      <p:sp>
        <p:nvSpPr>
          <p:cNvPr id="10" name="Text Placeholder 5">
            <a:extLst>
              <a:ext uri="{FF2B5EF4-FFF2-40B4-BE49-F238E27FC236}">
                <a16:creationId xmlns:a16="http://schemas.microsoft.com/office/drawing/2014/main" id="{03F125BE-9C7A-404A-B180-8038316175C9}"/>
              </a:ext>
            </a:extLst>
          </p:cNvPr>
          <p:cNvSpPr txBox="1">
            <a:spLocks/>
          </p:cNvSpPr>
          <p:nvPr/>
        </p:nvSpPr>
        <p:spPr>
          <a:xfrm>
            <a:off x="1295400" y="1143000"/>
            <a:ext cx="6553200" cy="533400"/>
          </a:xfrm>
          <a:prstGeom prst="rect">
            <a:avLst/>
          </a:prstGeom>
        </p:spPr>
        <p:txBody>
          <a:bodyPr vert="horz" lIns="91440" tIns="45720" rIns="91440" bIns="45720" rtlCol="0" anchor="b">
            <a:noAutofit/>
          </a:bodyPr>
          <a:lstStyle>
            <a:lvl1pPr marL="342900" indent="-342900" algn="ctr" defTabSz="914400" rtl="0" eaLnBrk="1" latinLnBrk="0" hangingPunct="1">
              <a:spcBef>
                <a:spcPct val="20000"/>
              </a:spcBef>
              <a:buFont typeface="Arial" pitchFamily="34" charset="0"/>
              <a:buNone/>
              <a:defRPr sz="1800" b="0" i="1" kern="1200">
                <a:solidFill>
                  <a:schemeClr val="bg1">
                    <a:lumMod val="50000"/>
                  </a:schemeClr>
                </a:solidFill>
                <a:latin typeface="Georgia" pitchFamily="18" charset="0"/>
                <a:ea typeface="+mn-ea"/>
                <a:cs typeface="Arial" pitchFamily="34" charset="0"/>
              </a:defRPr>
            </a:lvl1pPr>
            <a:lvl2pPr marL="742950" indent="-28575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 who say their greater concern is that restrictions on public activity imposed by state governments in response to the coronavirus will be … </a:t>
            </a:r>
          </a:p>
        </p:txBody>
      </p:sp>
      <p:pic>
        <p:nvPicPr>
          <p:cNvPr id="2" name="Picture 1">
            <a:extLst>
              <a:ext uri="{FF2B5EF4-FFF2-40B4-BE49-F238E27FC236}">
                <a16:creationId xmlns:a16="http://schemas.microsoft.com/office/drawing/2014/main" id="{72DB1467-E59E-4A81-8A70-FE6C64437E08}"/>
              </a:ext>
            </a:extLst>
          </p:cNvPr>
          <p:cNvPicPr>
            <a:picLocks noChangeAspect="1"/>
          </p:cNvPicPr>
          <p:nvPr/>
        </p:nvPicPr>
        <p:blipFill>
          <a:blip r:embed="rId2"/>
          <a:stretch>
            <a:fillRect/>
          </a:stretch>
        </p:blipFill>
        <p:spPr>
          <a:xfrm>
            <a:off x="2286000" y="1831181"/>
            <a:ext cx="4442460" cy="4196239"/>
          </a:xfrm>
          <a:prstGeom prst="rect">
            <a:avLst/>
          </a:prstGeom>
        </p:spPr>
      </p:pic>
    </p:spTree>
    <p:extLst>
      <p:ext uri="{BB962C8B-B14F-4D97-AF65-F5344CB8AC3E}">
        <p14:creationId xmlns:p14="http://schemas.microsoft.com/office/powerpoint/2010/main" val="338490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1439520-722F-44A0-841D-618D2D3F95B1}"/>
              </a:ext>
            </a:extLst>
          </p:cNvPr>
          <p:cNvSpPr>
            <a:spLocks noGrp="1"/>
          </p:cNvSpPr>
          <p:nvPr>
            <p:ph type="dt" sz="half" idx="10"/>
          </p:nvPr>
        </p:nvSpPr>
        <p:spPr/>
        <p:txBody>
          <a:bodyPr/>
          <a:lstStyle/>
          <a:p>
            <a:fld id="{2F5814D8-D17E-403D-BB23-DF0CDA7DEB2B}" type="datetime4">
              <a:rPr lang="en-US" smtClean="0"/>
              <a:pPr/>
              <a:t>June 1, 2020</a:t>
            </a:fld>
            <a:endParaRPr lang="en-US"/>
          </a:p>
        </p:txBody>
      </p:sp>
      <p:sp>
        <p:nvSpPr>
          <p:cNvPr id="4" name="Slide Number Placeholder 3">
            <a:extLst>
              <a:ext uri="{FF2B5EF4-FFF2-40B4-BE49-F238E27FC236}">
                <a16:creationId xmlns:a16="http://schemas.microsoft.com/office/drawing/2014/main" id="{C84AE726-EFE3-4D52-A744-5AB8763E3761}"/>
              </a:ext>
            </a:extLst>
          </p:cNvPr>
          <p:cNvSpPr>
            <a:spLocks noGrp="1"/>
          </p:cNvSpPr>
          <p:nvPr>
            <p:ph type="sldNum" sz="quarter" idx="11"/>
          </p:nvPr>
        </p:nvSpPr>
        <p:spPr/>
        <p:txBody>
          <a:bodyPr/>
          <a:lstStyle/>
          <a:p>
            <a:fld id="{E2B37319-2E82-4D56-ADBC-557F98406E39}" type="slidenum">
              <a:rPr lang="en-US" smtClean="0"/>
              <a:pPr/>
              <a:t>9</a:t>
            </a:fld>
            <a:endParaRPr lang="en-US"/>
          </a:p>
        </p:txBody>
      </p:sp>
      <p:sp>
        <p:nvSpPr>
          <p:cNvPr id="5" name="Title 4">
            <a:extLst>
              <a:ext uri="{FF2B5EF4-FFF2-40B4-BE49-F238E27FC236}">
                <a16:creationId xmlns:a16="http://schemas.microsoft.com/office/drawing/2014/main" id="{DD83B7D0-A66E-4E40-8732-EEAE5D1A1525}"/>
              </a:ext>
            </a:extLst>
          </p:cNvPr>
          <p:cNvSpPr>
            <a:spLocks noGrp="1"/>
          </p:cNvSpPr>
          <p:nvPr>
            <p:ph type="title"/>
          </p:nvPr>
        </p:nvSpPr>
        <p:spPr>
          <a:xfrm>
            <a:off x="152400" y="208241"/>
            <a:ext cx="8839200" cy="944562"/>
          </a:xfrm>
        </p:spPr>
        <p:txBody>
          <a:bodyPr>
            <a:normAutofit fontScale="90000"/>
          </a:bodyPr>
          <a:lstStyle/>
          <a:p>
            <a:r>
              <a:rPr lang="en-US" dirty="0"/>
              <a:t>Widespread positive assessments of public health, state and local officials’ handling of outbreak – in contrast to views of Trump, media</a:t>
            </a:r>
          </a:p>
        </p:txBody>
      </p:sp>
      <p:sp>
        <p:nvSpPr>
          <p:cNvPr id="6" name="Text Placeholder 5">
            <a:extLst>
              <a:ext uri="{FF2B5EF4-FFF2-40B4-BE49-F238E27FC236}">
                <a16:creationId xmlns:a16="http://schemas.microsoft.com/office/drawing/2014/main" id="{C5206406-E433-4EE0-99CE-62E0B516B136}"/>
              </a:ext>
            </a:extLst>
          </p:cNvPr>
          <p:cNvSpPr>
            <a:spLocks noGrp="1"/>
          </p:cNvSpPr>
          <p:nvPr>
            <p:ph type="body" sz="quarter" idx="13"/>
          </p:nvPr>
        </p:nvSpPr>
        <p:spPr>
          <a:xfrm>
            <a:off x="228600" y="1036639"/>
            <a:ext cx="8686800" cy="487361"/>
          </a:xfrm>
        </p:spPr>
        <p:txBody>
          <a:bodyPr>
            <a:normAutofit fontScale="85000" lnSpcReduction="10000"/>
          </a:bodyPr>
          <a:lstStyle/>
          <a:p>
            <a:r>
              <a:rPr lang="en-US" dirty="0"/>
              <a:t>% who rate ___ as doing an </a:t>
            </a:r>
            <a:r>
              <a:rPr lang="en-US" b="1" dirty="0"/>
              <a:t>excellent/good job</a:t>
            </a:r>
            <a:r>
              <a:rPr lang="en-US" dirty="0"/>
              <a:t> responding to the coronavirus outbreak</a:t>
            </a:r>
            <a:endParaRPr lang="en-US" sz="1400" dirty="0"/>
          </a:p>
        </p:txBody>
      </p:sp>
      <p:sp>
        <p:nvSpPr>
          <p:cNvPr id="8" name="Text Placeholder 6">
            <a:extLst>
              <a:ext uri="{FF2B5EF4-FFF2-40B4-BE49-F238E27FC236}">
                <a16:creationId xmlns:a16="http://schemas.microsoft.com/office/drawing/2014/main" id="{523BCF3C-FA91-4056-BF29-6D5A5285D350}"/>
              </a:ext>
            </a:extLst>
          </p:cNvPr>
          <p:cNvSpPr txBox="1">
            <a:spLocks/>
          </p:cNvSpPr>
          <p:nvPr/>
        </p:nvSpPr>
        <p:spPr>
          <a:xfrm>
            <a:off x="228600" y="5993368"/>
            <a:ext cx="7620000" cy="22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1000" b="0" kern="1200" baseline="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Source: Survey of U.S. adults conducted April 29-May 5, 2020.</a:t>
            </a:r>
          </a:p>
        </p:txBody>
      </p:sp>
      <p:pic>
        <p:nvPicPr>
          <p:cNvPr id="9" name="Picture 8">
            <a:extLst>
              <a:ext uri="{FF2B5EF4-FFF2-40B4-BE49-F238E27FC236}">
                <a16:creationId xmlns:a16="http://schemas.microsoft.com/office/drawing/2014/main" id="{5409D5CD-34A3-42A7-AB81-B94259B5619F}"/>
              </a:ext>
            </a:extLst>
          </p:cNvPr>
          <p:cNvPicPr>
            <a:picLocks noChangeAspect="1"/>
          </p:cNvPicPr>
          <p:nvPr/>
        </p:nvPicPr>
        <p:blipFill>
          <a:blip r:embed="rId2"/>
          <a:stretch>
            <a:fillRect/>
          </a:stretch>
        </p:blipFill>
        <p:spPr>
          <a:xfrm>
            <a:off x="1295400" y="1783691"/>
            <a:ext cx="6471041" cy="4037670"/>
          </a:xfrm>
          <a:prstGeom prst="rect">
            <a:avLst/>
          </a:prstGeom>
        </p:spPr>
      </p:pic>
    </p:spTree>
    <p:extLst>
      <p:ext uri="{BB962C8B-B14F-4D97-AF65-F5344CB8AC3E}">
        <p14:creationId xmlns:p14="http://schemas.microsoft.com/office/powerpoint/2010/main" val="159514750"/>
      </p:ext>
    </p:extLst>
  </p:cSld>
  <p:clrMapOvr>
    <a:masterClrMapping/>
  </p:clrMapOvr>
</p:sld>
</file>

<file path=ppt/theme/theme1.xml><?xml version="1.0" encoding="utf-8"?>
<a:theme xmlns:a="http://schemas.openxmlformats.org/drawingml/2006/main" name="PewResearch PPT Template">
  <a:themeElements>
    <a:clrScheme name="PRC Custom Colors">
      <a:dk1>
        <a:srgbClr val="000000"/>
      </a:dk1>
      <a:lt1>
        <a:srgbClr val="FFFFFF"/>
      </a:lt1>
      <a:dk2>
        <a:srgbClr val="436983"/>
      </a:dk2>
      <a:lt2>
        <a:srgbClr val="EFEDE4"/>
      </a:lt2>
      <a:accent1>
        <a:srgbClr val="949D49"/>
      </a:accent1>
      <a:accent2>
        <a:srgbClr val="74697D"/>
      </a:accent2>
      <a:accent3>
        <a:srgbClr val="A55A26"/>
      </a:accent3>
      <a:accent4>
        <a:srgbClr val="D1A732"/>
      </a:accent4>
      <a:accent5>
        <a:srgbClr val="E99D2D"/>
      </a:accent5>
      <a:accent6>
        <a:srgbClr val="BF3927"/>
      </a:accent6>
      <a:hlink>
        <a:srgbClr val="A55A26"/>
      </a:hlink>
      <a:folHlink>
        <a:srgbClr val="D1A732"/>
      </a:folHlink>
    </a:clrScheme>
    <a:fontScheme name="PRC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PewResearch PPT Template</Template>
  <TotalTime>29482</TotalTime>
  <Words>867</Words>
  <Application>Microsoft Office PowerPoint</Application>
  <PresentationFormat>On-screen Show (4:3)</PresentationFormat>
  <Paragraphs>108</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Franklin Gothic Demi</vt:lpstr>
      <vt:lpstr>Georgia</vt:lpstr>
      <vt:lpstr>Verdana</vt:lpstr>
      <vt:lpstr>PewResearch PPT Template</vt:lpstr>
      <vt:lpstr>U.S. Public Opinion, the Pandemic and the 2020 Election</vt:lpstr>
      <vt:lpstr>PowerPoint Presentation</vt:lpstr>
      <vt:lpstr>Research Programs</vt:lpstr>
      <vt:lpstr>Covid-19: national response and impact</vt:lpstr>
      <vt:lpstr>Bipartisan view that COVID-19 ‘major threat’ to national economy, big partisan gap on threat to public health</vt:lpstr>
      <vt:lpstr>Steeper decline in national economic ratings amid coronavirus outbreak than during past economic downturns</vt:lpstr>
      <vt:lpstr>Younger people, lower-income households and Hispanics hard hit by negative job impacts caused by COVID-19</vt:lpstr>
      <vt:lpstr>Most Americans’ greater concern has been that  states will lift restrictions too quickly</vt:lpstr>
      <vt:lpstr>Widespread positive assessments of public health, state and local officials’ handling of outbreak – in contrast to views of Trump, media</vt:lpstr>
      <vt:lpstr>Most say Trump was too slow to respond to outbreak</vt:lpstr>
      <vt:lpstr>Trump has had higher marks for addressing needs of business than for providing accurate information during outbreak</vt:lpstr>
      <vt:lpstr>COVID-19 and the election</vt:lpstr>
      <vt:lpstr>PowerPoint Presentation</vt:lpstr>
      <vt:lpstr>Two-thirds of Americans say it is likely the COVID-19 outbreak will disrupt the presidential election</vt:lpstr>
      <vt:lpstr>Broad support for allowing voting by mail, automatic voting registration</vt:lpstr>
      <vt:lpstr>Sharp rise in Democratic support for conducting all elections by mail</vt:lpstr>
      <vt:lpstr>Widespread support for allowing any voter to vote by mail</vt:lpstr>
      <vt:lpstr>In states with higher rates of mail-in voting, more support for expanding vote-by-mail</vt:lpstr>
      <vt:lpstr>Republicans far more confident than Democrats that November election will be open, accurate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Political Mood in 2017 Issues, polarization and expectations</dc:title>
  <dc:creator>Jocelyn Kiley</dc:creator>
  <cp:lastModifiedBy>Jocelyn Kiley</cp:lastModifiedBy>
  <cp:revision>710</cp:revision>
  <cp:lastPrinted>2020-01-29T22:02:03Z</cp:lastPrinted>
  <dcterms:created xsi:type="dcterms:W3CDTF">2017-05-25T16:38:13Z</dcterms:created>
  <dcterms:modified xsi:type="dcterms:W3CDTF">2020-06-02T12:14:46Z</dcterms:modified>
</cp:coreProperties>
</file>