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drawings/drawing7.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378" r:id="rId3"/>
    <p:sldId id="379" r:id="rId4"/>
    <p:sldId id="365" r:id="rId5"/>
    <p:sldId id="380" r:id="rId6"/>
    <p:sldId id="257" r:id="rId7"/>
    <p:sldId id="261" r:id="rId8"/>
    <p:sldId id="258" r:id="rId9"/>
    <p:sldId id="383" r:id="rId10"/>
    <p:sldId id="381" r:id="rId11"/>
    <p:sldId id="263" r:id="rId12"/>
    <p:sldId id="265" r:id="rId13"/>
    <p:sldId id="264" r:id="rId14"/>
    <p:sldId id="259" r:id="rId15"/>
    <p:sldId id="384" r:id="rId16"/>
    <p:sldId id="382" r:id="rId17"/>
    <p:sldId id="262" r:id="rId18"/>
    <p:sldId id="260" r:id="rId19"/>
    <p:sldId id="355" r:id="rId2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5342"/>
    <a:srgbClr val="387668"/>
    <a:srgbClr val="479786"/>
    <a:srgbClr val="479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p:cViewPr varScale="1">
        <p:scale>
          <a:sx n="83" d="100"/>
          <a:sy n="83" d="100"/>
        </p:scale>
        <p:origin x="1114" y="77"/>
      </p:cViewPr>
      <p:guideLst>
        <p:guide orient="horz" pos="2160"/>
        <p:guide pos="312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119" d="100"/>
          <a:sy n="119" d="100"/>
        </p:scale>
        <p:origin x="-29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3.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4.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30096237970251"/>
          <c:y val="1.6130621709096182E-3"/>
          <c:w val="0.74269910597112865"/>
          <c:h val="0.99775933529781169"/>
        </c:manualLayout>
      </c:layout>
      <c:barChart>
        <c:barDir val="bar"/>
        <c:grouping val="clustered"/>
        <c:varyColors val="0"/>
        <c:ser>
          <c:idx val="0"/>
          <c:order val="0"/>
          <c:spPr>
            <a:solidFill>
              <a:schemeClr val="accent1"/>
            </a:solidFill>
          </c:spPr>
          <c:invertIfNegative val="0"/>
          <c:dPt>
            <c:idx val="0"/>
            <c:invertIfNegative val="0"/>
            <c:bubble3D val="0"/>
            <c:extLst>
              <c:ext xmlns:c16="http://schemas.microsoft.com/office/drawing/2014/chart" uri="{C3380CC4-5D6E-409C-BE32-E72D297353CC}">
                <c16:uniqueId val="{00000000-45FD-48A3-8952-164369C4D8F6}"/>
              </c:ext>
            </c:extLst>
          </c:dPt>
          <c:dPt>
            <c:idx val="1"/>
            <c:invertIfNegative val="0"/>
            <c:bubble3D val="0"/>
            <c:spPr>
              <a:solidFill>
                <a:schemeClr val="bg2">
                  <a:lumMod val="90000"/>
                </a:schemeClr>
              </a:solidFill>
            </c:spPr>
            <c:extLst>
              <c:ext xmlns:c16="http://schemas.microsoft.com/office/drawing/2014/chart" uri="{C3380CC4-5D6E-409C-BE32-E72D297353CC}">
                <c16:uniqueId val="{00000002-45FD-48A3-8952-164369C4D8F6}"/>
              </c:ext>
            </c:extLst>
          </c:dPt>
          <c:dPt>
            <c:idx val="2"/>
            <c:invertIfNegative val="0"/>
            <c:bubble3D val="0"/>
            <c:extLst>
              <c:ext xmlns:c16="http://schemas.microsoft.com/office/drawing/2014/chart" uri="{C3380CC4-5D6E-409C-BE32-E72D297353CC}">
                <c16:uniqueId val="{00000003-45FD-48A3-8952-164369C4D8F6}"/>
              </c:ext>
            </c:extLst>
          </c:dPt>
          <c:dPt>
            <c:idx val="3"/>
            <c:invertIfNegative val="0"/>
            <c:bubble3D val="0"/>
            <c:spPr>
              <a:solidFill>
                <a:schemeClr val="bg2">
                  <a:lumMod val="90000"/>
                </a:schemeClr>
              </a:solidFill>
            </c:spPr>
            <c:extLst>
              <c:ext xmlns:c16="http://schemas.microsoft.com/office/drawing/2014/chart" uri="{C3380CC4-5D6E-409C-BE32-E72D297353CC}">
                <c16:uniqueId val="{00000005-45FD-48A3-8952-164369C4D8F6}"/>
              </c:ext>
            </c:extLst>
          </c:dPt>
          <c:dPt>
            <c:idx val="4"/>
            <c:invertIfNegative val="0"/>
            <c:bubble3D val="0"/>
            <c:extLst>
              <c:ext xmlns:c16="http://schemas.microsoft.com/office/drawing/2014/chart" uri="{C3380CC4-5D6E-409C-BE32-E72D297353CC}">
                <c16:uniqueId val="{00000006-45FD-48A3-8952-164369C4D8F6}"/>
              </c:ext>
            </c:extLst>
          </c:dPt>
          <c:dPt>
            <c:idx val="5"/>
            <c:invertIfNegative val="0"/>
            <c:bubble3D val="0"/>
            <c:spPr>
              <a:solidFill>
                <a:schemeClr val="bg2">
                  <a:lumMod val="90000"/>
                </a:schemeClr>
              </a:solidFill>
            </c:spPr>
            <c:extLst>
              <c:ext xmlns:c16="http://schemas.microsoft.com/office/drawing/2014/chart" uri="{C3380CC4-5D6E-409C-BE32-E72D297353CC}">
                <c16:uniqueId val="{00000008-45FD-48A3-8952-164369C4D8F6}"/>
              </c:ext>
            </c:extLst>
          </c:dPt>
          <c:dPt>
            <c:idx val="9"/>
            <c:invertIfNegative val="0"/>
            <c:bubble3D val="0"/>
            <c:spPr>
              <a:solidFill>
                <a:schemeClr val="bg2">
                  <a:lumMod val="90000"/>
                </a:schemeClr>
              </a:solidFill>
            </c:spPr>
            <c:extLst>
              <c:ext xmlns:c16="http://schemas.microsoft.com/office/drawing/2014/chart" uri="{C3380CC4-5D6E-409C-BE32-E72D297353CC}">
                <c16:uniqueId val="{0000000A-45FD-48A3-8952-164369C4D8F6}"/>
              </c:ext>
            </c:extLst>
          </c:dPt>
          <c:dPt>
            <c:idx val="10"/>
            <c:invertIfNegative val="0"/>
            <c:bubble3D val="0"/>
            <c:spPr>
              <a:solidFill>
                <a:schemeClr val="bg2">
                  <a:lumMod val="75000"/>
                </a:schemeClr>
              </a:solidFill>
            </c:spPr>
            <c:extLst>
              <c:ext xmlns:c16="http://schemas.microsoft.com/office/drawing/2014/chart" uri="{C3380CC4-5D6E-409C-BE32-E72D297353CC}">
                <c16:uniqueId val="{0000000C-45FD-48A3-8952-164369C4D8F6}"/>
              </c:ext>
            </c:extLst>
          </c:dPt>
          <c:dPt>
            <c:idx val="13"/>
            <c:invertIfNegative val="0"/>
            <c:bubble3D val="0"/>
            <c:spPr>
              <a:solidFill>
                <a:schemeClr val="bg2">
                  <a:lumMod val="90000"/>
                </a:schemeClr>
              </a:solidFill>
            </c:spPr>
            <c:extLst>
              <c:ext xmlns:c16="http://schemas.microsoft.com/office/drawing/2014/chart" uri="{C3380CC4-5D6E-409C-BE32-E72D297353CC}">
                <c16:uniqueId val="{0000000E-45FD-48A3-8952-164369C4D8F6}"/>
              </c:ext>
            </c:extLst>
          </c:dPt>
          <c:dPt>
            <c:idx val="15"/>
            <c:invertIfNegative val="0"/>
            <c:bubble3D val="0"/>
            <c:spPr>
              <a:solidFill>
                <a:schemeClr val="bg2">
                  <a:lumMod val="90000"/>
                </a:schemeClr>
              </a:solidFill>
            </c:spPr>
            <c:extLst>
              <c:ext xmlns:c16="http://schemas.microsoft.com/office/drawing/2014/chart" uri="{C3380CC4-5D6E-409C-BE32-E72D297353CC}">
                <c16:uniqueId val="{00000010-45FD-48A3-8952-164369C4D8F6}"/>
              </c:ext>
            </c:extLst>
          </c:dPt>
          <c:dLbls>
            <c:dLbl>
              <c:idx val="0"/>
              <c:layout>
                <c:manualLayout>
                  <c:x val="-0.49677311169437155"/>
                  <c:y val="-1.3105430848647048E-3"/>
                </c:manualLayout>
              </c:layout>
              <c:tx>
                <c:rich>
                  <a:bodyPr/>
                  <a:lstStyle/>
                  <a:p>
                    <a:r>
                      <a:rPr lang="en-US">
                        <a:solidFill>
                          <a:schemeClr val="bg1"/>
                        </a:solidFill>
                      </a:rPr>
                      <a:t>90%</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2740740740740742"/>
                      <c:h val="6.125115180304061E-2"/>
                    </c:manualLayout>
                  </c15:layout>
                </c:ext>
                <c:ext xmlns:c16="http://schemas.microsoft.com/office/drawing/2014/chart" uri="{C3380CC4-5D6E-409C-BE32-E72D297353CC}">
                  <c16:uniqueId val="{00000000-45FD-48A3-8952-164369C4D8F6}"/>
                </c:ext>
              </c:extLst>
            </c:dLbl>
            <c:dLbl>
              <c:idx val="2"/>
              <c:numFmt formatCode="#,##0" sourceLinked="0"/>
              <c:spPr>
                <a:noFill/>
                <a:ln>
                  <a:noFill/>
                </a:ln>
                <a:effectLst/>
              </c:spPr>
              <c:txPr>
                <a:bodyPr/>
                <a:lstStyle/>
                <a:p>
                  <a:pPr>
                    <a:defRPr sz="1400">
                      <a:solidFill>
                        <a:schemeClr val="bg1"/>
                      </a:solidFill>
                      <a:latin typeface="Franklin Gothic Book"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45FD-48A3-8952-164369C4D8F6}"/>
                </c:ext>
              </c:extLst>
            </c:dLbl>
            <c:dLbl>
              <c:idx val="3"/>
              <c:numFmt formatCode="#,##0" sourceLinked="0"/>
              <c:spPr>
                <a:noFill/>
                <a:ln>
                  <a:noFill/>
                </a:ln>
                <a:effectLst/>
              </c:spPr>
              <c:txPr>
                <a:bodyPr/>
                <a:lstStyle/>
                <a:p>
                  <a:pPr>
                    <a:defRPr sz="1400">
                      <a:solidFill>
                        <a:sysClr val="windowText" lastClr="000000"/>
                      </a:solidFill>
                      <a:latin typeface="Franklin Gothic Book"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45FD-48A3-8952-164369C4D8F6}"/>
                </c:ext>
              </c:extLst>
            </c:dLbl>
            <c:dLbl>
              <c:idx val="4"/>
              <c:numFmt formatCode="#,##0" sourceLinked="0"/>
              <c:spPr>
                <a:noFill/>
                <a:ln>
                  <a:noFill/>
                </a:ln>
                <a:effectLst/>
              </c:spPr>
              <c:txPr>
                <a:bodyPr/>
                <a:lstStyle/>
                <a:p>
                  <a:pPr>
                    <a:defRPr sz="1400">
                      <a:solidFill>
                        <a:schemeClr val="bg1"/>
                      </a:solidFill>
                      <a:latin typeface="Franklin Gothic Book"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6-45FD-48A3-8952-164369C4D8F6}"/>
                </c:ext>
              </c:extLst>
            </c:dLbl>
            <c:dLbl>
              <c:idx val="6"/>
              <c:numFmt formatCode="#,##0" sourceLinked="0"/>
              <c:spPr>
                <a:noFill/>
                <a:ln>
                  <a:noFill/>
                </a:ln>
                <a:effectLst/>
              </c:spPr>
              <c:txPr>
                <a:bodyPr/>
                <a:lstStyle/>
                <a:p>
                  <a:pPr>
                    <a:defRPr sz="1400">
                      <a:solidFill>
                        <a:schemeClr val="bg1"/>
                      </a:solidFill>
                      <a:latin typeface="Franklin Gothic Book"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1-45FD-48A3-8952-164369C4D8F6}"/>
                </c:ext>
              </c:extLst>
            </c:dLbl>
            <c:dLbl>
              <c:idx val="7"/>
              <c:numFmt formatCode="#,##0" sourceLinked="0"/>
              <c:spPr>
                <a:noFill/>
                <a:ln>
                  <a:noFill/>
                </a:ln>
                <a:effectLst/>
              </c:spPr>
              <c:txPr>
                <a:bodyPr/>
                <a:lstStyle/>
                <a:p>
                  <a:pPr>
                    <a:defRPr sz="1400">
                      <a:solidFill>
                        <a:schemeClr val="bg1"/>
                      </a:solidFill>
                      <a:latin typeface="Franklin Gothic Book"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2-45FD-48A3-8952-164369C4D8F6}"/>
                </c:ext>
              </c:extLst>
            </c:dLbl>
            <c:dLbl>
              <c:idx val="8"/>
              <c:numFmt formatCode="#,##0" sourceLinked="0"/>
              <c:spPr>
                <a:noFill/>
                <a:ln>
                  <a:noFill/>
                </a:ln>
                <a:effectLst/>
              </c:spPr>
              <c:txPr>
                <a:bodyPr/>
                <a:lstStyle/>
                <a:p>
                  <a:pPr>
                    <a:defRPr sz="1400">
                      <a:solidFill>
                        <a:schemeClr val="bg1"/>
                      </a:solidFill>
                      <a:latin typeface="Franklin Gothic Book"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3-45FD-48A3-8952-164369C4D8F6}"/>
                </c:ext>
              </c:extLst>
            </c:dLbl>
            <c:dLbl>
              <c:idx val="10"/>
              <c:numFmt formatCode="#,##0" sourceLinked="0"/>
              <c:spPr>
                <a:noFill/>
                <a:ln>
                  <a:noFill/>
                </a:ln>
                <a:effectLst/>
              </c:spPr>
              <c:txPr>
                <a:bodyPr/>
                <a:lstStyle/>
                <a:p>
                  <a:pPr>
                    <a:defRPr sz="1400">
                      <a:solidFill>
                        <a:sysClr val="windowText" lastClr="000000"/>
                      </a:solidFill>
                      <a:latin typeface="Franklin Gothic Book"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C-45FD-48A3-8952-164369C4D8F6}"/>
                </c:ext>
              </c:extLst>
            </c:dLbl>
            <c:dLbl>
              <c:idx val="12"/>
              <c:numFmt formatCode="#,##0" sourceLinked="0"/>
              <c:spPr>
                <a:noFill/>
                <a:ln>
                  <a:noFill/>
                </a:ln>
                <a:effectLst/>
              </c:spPr>
              <c:txPr>
                <a:bodyPr/>
                <a:lstStyle/>
                <a:p>
                  <a:pPr>
                    <a:defRPr sz="1400">
                      <a:solidFill>
                        <a:schemeClr val="bg1"/>
                      </a:solidFill>
                      <a:latin typeface="Franklin Gothic Book"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4-45FD-48A3-8952-164369C4D8F6}"/>
                </c:ext>
              </c:extLst>
            </c:dLbl>
            <c:numFmt formatCode="#,##0" sourceLinked="0"/>
            <c:spPr>
              <a:noFill/>
              <a:ln>
                <a:noFill/>
              </a:ln>
              <a:effectLst/>
            </c:spPr>
            <c:txPr>
              <a:bodyPr/>
              <a:lstStyle/>
              <a:p>
                <a:pPr>
                  <a:defRPr sz="1400">
                    <a:latin typeface="Franklin Gothic Book"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'Single Euro NA'!$B$3:$B$18</c:f>
              <c:numCache>
                <c:formatCode>General</c:formatCode>
                <c:ptCount val="16"/>
                <c:pt idx="0">
                  <c:v>90</c:v>
                </c:pt>
                <c:pt idx="1">
                  <c:v>83</c:v>
                </c:pt>
                <c:pt idx="2">
                  <c:v>81</c:v>
                </c:pt>
                <c:pt idx="3">
                  <c:v>71</c:v>
                </c:pt>
                <c:pt idx="4">
                  <c:v>71</c:v>
                </c:pt>
                <c:pt idx="5">
                  <c:v>70</c:v>
                </c:pt>
                <c:pt idx="6">
                  <c:v>69</c:v>
                </c:pt>
                <c:pt idx="7">
                  <c:v>66</c:v>
                </c:pt>
                <c:pt idx="8">
                  <c:v>66</c:v>
                </c:pt>
                <c:pt idx="9">
                  <c:v>55</c:v>
                </c:pt>
                <c:pt idx="10">
                  <c:v>70.5</c:v>
                </c:pt>
                <c:pt idx="12">
                  <c:v>66</c:v>
                </c:pt>
                <c:pt idx="13">
                  <c:v>59</c:v>
                </c:pt>
                <c:pt idx="15">
                  <c:v>43</c:v>
                </c:pt>
              </c:numCache>
            </c:numRef>
          </c:val>
          <c:extLst>
            <c:ext xmlns:c16="http://schemas.microsoft.com/office/drawing/2014/chart" uri="{C3380CC4-5D6E-409C-BE32-E72D297353CC}">
              <c16:uniqueId val="{00000015-45FD-48A3-8952-164369C4D8F6}"/>
            </c:ext>
          </c:extLst>
        </c:ser>
        <c:dLbls>
          <c:showLegendKey val="0"/>
          <c:showVal val="1"/>
          <c:showCatName val="0"/>
          <c:showSerName val="0"/>
          <c:showPercent val="0"/>
          <c:showBubbleSize val="0"/>
        </c:dLbls>
        <c:gapWidth val="25"/>
        <c:axId val="57942784"/>
        <c:axId val="57945472"/>
      </c:barChart>
      <c:catAx>
        <c:axId val="57942784"/>
        <c:scaling>
          <c:orientation val="maxMin"/>
        </c:scaling>
        <c:delete val="1"/>
        <c:axPos val="l"/>
        <c:numFmt formatCode="General" sourceLinked="0"/>
        <c:majorTickMark val="none"/>
        <c:minorTickMark val="none"/>
        <c:tickLblPos val="nextTo"/>
        <c:crossAx val="57945472"/>
        <c:crosses val="autoZero"/>
        <c:auto val="1"/>
        <c:lblAlgn val="ctr"/>
        <c:lblOffset val="0"/>
        <c:noMultiLvlLbl val="0"/>
      </c:catAx>
      <c:valAx>
        <c:axId val="57945472"/>
        <c:scaling>
          <c:orientation val="minMax"/>
          <c:max val="110"/>
          <c:min val="0"/>
        </c:scaling>
        <c:delete val="0"/>
        <c:axPos val="t"/>
        <c:numFmt formatCode="General" sourceLinked="1"/>
        <c:majorTickMark val="out"/>
        <c:minorTickMark val="none"/>
        <c:tickLblPos val="none"/>
        <c:spPr>
          <a:ln>
            <a:noFill/>
          </a:ln>
        </c:spPr>
        <c:crossAx val="57942784"/>
        <c:crosses val="autoZero"/>
        <c:crossBetween val="between"/>
      </c:valAx>
      <c:spPr>
        <a:noFill/>
      </c:spPr>
    </c:plotArea>
    <c:plotVisOnly val="1"/>
    <c:dispBlanksAs val="gap"/>
    <c:showDLblsOverMax val="0"/>
  </c:chart>
  <c:spPr>
    <a:noFill/>
    <a:ln>
      <a:noFill/>
    </a:ln>
  </c:spPr>
  <c:txPr>
    <a:bodyPr/>
    <a:lstStyle/>
    <a:p>
      <a:pPr algn="ctr">
        <a:defRPr lang="en-US" sz="800" b="0" i="0" u="none" strike="noStrike" kern="1200" baseline="0">
          <a:solidFill>
            <a:sysClr val="windowText" lastClr="000000"/>
          </a:solidFill>
          <a:latin typeface="Verdana" pitchFamily="34" charset="0"/>
          <a:ea typeface="+mn-ea"/>
          <a:cs typeface="+mn-cs"/>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67680081656461"/>
          <c:y val="5.8919892430060024E-2"/>
          <c:w val="0.7580639399241762"/>
          <c:h val="0.91561266614201064"/>
        </c:manualLayout>
      </c:layout>
      <c:barChart>
        <c:barDir val="bar"/>
        <c:grouping val="clustered"/>
        <c:varyColors val="0"/>
        <c:ser>
          <c:idx val="0"/>
          <c:order val="0"/>
          <c:spPr>
            <a:solidFill>
              <a:schemeClr val="accent1"/>
            </a:solidFill>
          </c:spPr>
          <c:invertIfNegative val="0"/>
          <c:dPt>
            <c:idx val="13"/>
            <c:invertIfNegative val="0"/>
            <c:bubble3D val="0"/>
            <c:spPr>
              <a:solidFill>
                <a:srgbClr val="004D73"/>
              </a:solidFill>
            </c:spPr>
            <c:extLst>
              <c:ext xmlns:c16="http://schemas.microsoft.com/office/drawing/2014/chart" uri="{C3380CC4-5D6E-409C-BE32-E72D297353CC}">
                <c16:uniqueId val="{00000001-7222-4DE5-B4CE-779FD2651B71}"/>
              </c:ext>
            </c:extLst>
          </c:dPt>
          <c:dPt>
            <c:idx val="22"/>
            <c:invertIfNegative val="0"/>
            <c:bubble3D val="0"/>
            <c:spPr>
              <a:solidFill>
                <a:srgbClr val="006699">
                  <a:lumMod val="75000"/>
                </a:srgbClr>
              </a:solidFill>
            </c:spPr>
            <c:extLst>
              <c:ext xmlns:c16="http://schemas.microsoft.com/office/drawing/2014/chart" uri="{C3380CC4-5D6E-409C-BE32-E72D297353CC}">
                <c16:uniqueId val="{00000003-7222-4DE5-B4CE-779FD2651B71}"/>
              </c:ext>
            </c:extLst>
          </c:dPt>
          <c:dPt>
            <c:idx val="35"/>
            <c:invertIfNegative val="0"/>
            <c:bubble3D val="0"/>
            <c:spPr>
              <a:solidFill>
                <a:srgbClr val="006699">
                  <a:lumMod val="75000"/>
                </a:srgbClr>
              </a:solidFill>
            </c:spPr>
            <c:extLst>
              <c:ext xmlns:c16="http://schemas.microsoft.com/office/drawing/2014/chart" uri="{C3380CC4-5D6E-409C-BE32-E72D297353CC}">
                <c16:uniqueId val="{00000005-7222-4DE5-B4CE-779FD2651B71}"/>
              </c:ext>
            </c:extLst>
          </c:dPt>
          <c:dLbls>
            <c:dLbl>
              <c:idx val="0"/>
              <c:tx>
                <c:rich>
                  <a:bodyPr/>
                  <a:lstStyle/>
                  <a:p>
                    <a:r>
                      <a:rPr lang="en-US"/>
                      <a:t>43%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22-4DE5-B4CE-779FD2651B71}"/>
                </c:ext>
              </c:extLst>
            </c:dLbl>
            <c:numFmt formatCode="0;0" sourceLinked="0"/>
            <c:spPr>
              <a:noFill/>
              <a:ln>
                <a:noFill/>
              </a:ln>
              <a:effectLst/>
            </c:spPr>
            <c:txPr>
              <a:bodyPr/>
              <a:lstStyle/>
              <a:p>
                <a:pPr>
                  <a:defRPr sz="1400">
                    <a:solidFill>
                      <a:schemeClr val="bg1"/>
                    </a:solidFill>
                    <a:latin typeface="Franklin Gothic Book"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'Opposing bars - REGIONS'!$A$4:$A$17</c:f>
              <c:strCache>
                <c:ptCount val="14"/>
                <c:pt idx="0">
                  <c:v>U.S.</c:v>
                </c:pt>
                <c:pt idx="1">
                  <c:v>Canada</c:v>
                </c:pt>
                <c:pt idx="3">
                  <c:v>France</c:v>
                </c:pt>
                <c:pt idx="4">
                  <c:v>Netherlands</c:v>
                </c:pt>
                <c:pt idx="5">
                  <c:v>UK </c:v>
                </c:pt>
                <c:pt idx="6">
                  <c:v>Germany</c:v>
                </c:pt>
                <c:pt idx="7">
                  <c:v>Hungary</c:v>
                </c:pt>
                <c:pt idx="8">
                  <c:v>Spain</c:v>
                </c:pt>
                <c:pt idx="9">
                  <c:v>Sweden</c:v>
                </c:pt>
                <c:pt idx="10">
                  <c:v>Italy</c:v>
                </c:pt>
                <c:pt idx="11">
                  <c:v>Poland</c:v>
                </c:pt>
                <c:pt idx="12">
                  <c:v>Greece</c:v>
                </c:pt>
                <c:pt idx="13">
                  <c:v>MEDIAN</c:v>
                </c:pt>
              </c:strCache>
            </c:strRef>
          </c:cat>
          <c:val>
            <c:numRef>
              <c:f>'Opposing bars - REGIONS'!$B$4:$B$17</c:f>
              <c:numCache>
                <c:formatCode>General</c:formatCode>
                <c:ptCount val="14"/>
                <c:pt idx="0">
                  <c:v>-43</c:v>
                </c:pt>
                <c:pt idx="1">
                  <c:v>-43</c:v>
                </c:pt>
                <c:pt idx="3">
                  <c:v>-45</c:v>
                </c:pt>
                <c:pt idx="4">
                  <c:v>-50</c:v>
                </c:pt>
                <c:pt idx="5">
                  <c:v>-46</c:v>
                </c:pt>
                <c:pt idx="6">
                  <c:v>-52</c:v>
                </c:pt>
                <c:pt idx="7">
                  <c:v>-42</c:v>
                </c:pt>
                <c:pt idx="8">
                  <c:v>-53</c:v>
                </c:pt>
                <c:pt idx="9">
                  <c:v>-61</c:v>
                </c:pt>
                <c:pt idx="10">
                  <c:v>-48</c:v>
                </c:pt>
                <c:pt idx="11">
                  <c:v>-48</c:v>
                </c:pt>
                <c:pt idx="12">
                  <c:v>-58</c:v>
                </c:pt>
                <c:pt idx="13">
                  <c:v>-49</c:v>
                </c:pt>
              </c:numCache>
            </c:numRef>
          </c:val>
          <c:extLst>
            <c:ext xmlns:c16="http://schemas.microsoft.com/office/drawing/2014/chart" uri="{C3380CC4-5D6E-409C-BE32-E72D297353CC}">
              <c16:uniqueId val="{00000007-7222-4DE5-B4CE-779FD2651B71}"/>
            </c:ext>
          </c:extLst>
        </c:ser>
        <c:ser>
          <c:idx val="2"/>
          <c:order val="1"/>
          <c:spPr>
            <a:solidFill>
              <a:schemeClr val="tx2"/>
            </a:solidFill>
          </c:spPr>
          <c:invertIfNegative val="0"/>
          <c:dPt>
            <c:idx val="13"/>
            <c:invertIfNegative val="0"/>
            <c:bubble3D val="0"/>
            <c:spPr>
              <a:solidFill>
                <a:srgbClr val="949D48">
                  <a:lumMod val="75000"/>
                </a:srgbClr>
              </a:solidFill>
            </c:spPr>
            <c:extLst>
              <c:ext xmlns:c16="http://schemas.microsoft.com/office/drawing/2014/chart" uri="{C3380CC4-5D6E-409C-BE32-E72D297353CC}">
                <c16:uniqueId val="{00000009-7222-4DE5-B4CE-779FD2651B71}"/>
              </c:ext>
            </c:extLst>
          </c:dPt>
          <c:dPt>
            <c:idx val="22"/>
            <c:invertIfNegative val="0"/>
            <c:bubble3D val="0"/>
            <c:spPr>
              <a:solidFill>
                <a:srgbClr val="949D48">
                  <a:lumMod val="75000"/>
                </a:srgbClr>
              </a:solidFill>
            </c:spPr>
            <c:extLst>
              <c:ext xmlns:c16="http://schemas.microsoft.com/office/drawing/2014/chart" uri="{C3380CC4-5D6E-409C-BE32-E72D297353CC}">
                <c16:uniqueId val="{0000000B-7222-4DE5-B4CE-779FD2651B71}"/>
              </c:ext>
            </c:extLst>
          </c:dPt>
          <c:dPt>
            <c:idx val="35"/>
            <c:invertIfNegative val="0"/>
            <c:bubble3D val="0"/>
            <c:spPr>
              <a:solidFill>
                <a:srgbClr val="949D48">
                  <a:lumMod val="75000"/>
                </a:srgbClr>
              </a:solidFill>
            </c:spPr>
            <c:extLst>
              <c:ext xmlns:c16="http://schemas.microsoft.com/office/drawing/2014/chart" uri="{C3380CC4-5D6E-409C-BE32-E72D297353CC}">
                <c16:uniqueId val="{0000000D-7222-4DE5-B4CE-779FD2651B71}"/>
              </c:ext>
            </c:extLst>
          </c:dPt>
          <c:dLbls>
            <c:dLbl>
              <c:idx val="0"/>
              <c:tx>
                <c:rich>
                  <a:bodyPr/>
                  <a:lstStyle/>
                  <a:p>
                    <a:r>
                      <a:rPr lang="en-US"/>
                      <a:t>53%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22-4DE5-B4CE-779FD2651B71}"/>
                </c:ext>
              </c:extLst>
            </c:dLbl>
            <c:dLbl>
              <c:idx val="32"/>
              <c:layout>
                <c:manualLayout>
                  <c:x val="-8.051317804024504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222-4DE5-B4CE-779FD2651B71}"/>
                </c:ext>
              </c:extLst>
            </c:dLbl>
            <c:dLbl>
              <c:idx val="33"/>
              <c:layout>
                <c:manualLayout>
                  <c:x val="-5.776704669728784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222-4DE5-B4CE-779FD2651B71}"/>
                </c:ext>
              </c:extLst>
            </c:dLbl>
            <c:numFmt formatCode="0;0" sourceLinked="0"/>
            <c:spPr>
              <a:noFill/>
              <a:ln>
                <a:noFill/>
              </a:ln>
              <a:effectLst/>
            </c:spPr>
            <c:txPr>
              <a:bodyPr/>
              <a:lstStyle/>
              <a:p>
                <a:pPr>
                  <a:defRPr sz="1400">
                    <a:solidFill>
                      <a:schemeClr val="bg1"/>
                    </a:solidFill>
                    <a:latin typeface="Franklin Gothic Book"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'Opposing bars - REGIONS'!$A$4:$A$17</c:f>
              <c:strCache>
                <c:ptCount val="14"/>
                <c:pt idx="0">
                  <c:v>U.S.</c:v>
                </c:pt>
                <c:pt idx="1">
                  <c:v>Canada</c:v>
                </c:pt>
                <c:pt idx="3">
                  <c:v>France</c:v>
                </c:pt>
                <c:pt idx="4">
                  <c:v>Netherlands</c:v>
                </c:pt>
                <c:pt idx="5">
                  <c:v>UK </c:v>
                </c:pt>
                <c:pt idx="6">
                  <c:v>Germany</c:v>
                </c:pt>
                <c:pt idx="7">
                  <c:v>Hungary</c:v>
                </c:pt>
                <c:pt idx="8">
                  <c:v>Spain</c:v>
                </c:pt>
                <c:pt idx="9">
                  <c:v>Sweden</c:v>
                </c:pt>
                <c:pt idx="10">
                  <c:v>Italy</c:v>
                </c:pt>
                <c:pt idx="11">
                  <c:v>Poland</c:v>
                </c:pt>
                <c:pt idx="12">
                  <c:v>Greece</c:v>
                </c:pt>
                <c:pt idx="13">
                  <c:v>MEDIAN</c:v>
                </c:pt>
              </c:strCache>
            </c:strRef>
          </c:cat>
          <c:val>
            <c:numRef>
              <c:f>'Opposing bars - REGIONS'!$C$4:$C$17</c:f>
              <c:numCache>
                <c:formatCode>###0</c:formatCode>
                <c:ptCount val="14"/>
                <c:pt idx="0">
                  <c:v>53</c:v>
                </c:pt>
                <c:pt idx="1">
                  <c:v>52</c:v>
                </c:pt>
                <c:pt idx="3">
                  <c:v>53</c:v>
                </c:pt>
                <c:pt idx="4">
                  <c:v>46</c:v>
                </c:pt>
                <c:pt idx="5">
                  <c:v>46</c:v>
                </c:pt>
                <c:pt idx="6">
                  <c:v>45</c:v>
                </c:pt>
                <c:pt idx="7">
                  <c:v>44</c:v>
                </c:pt>
                <c:pt idx="8">
                  <c:v>41</c:v>
                </c:pt>
                <c:pt idx="9">
                  <c:v>36</c:v>
                </c:pt>
                <c:pt idx="10">
                  <c:v>30</c:v>
                </c:pt>
                <c:pt idx="11">
                  <c:v>30</c:v>
                </c:pt>
                <c:pt idx="12">
                  <c:v>24</c:v>
                </c:pt>
                <c:pt idx="13">
                  <c:v>42.5</c:v>
                </c:pt>
              </c:numCache>
            </c:numRef>
          </c:val>
          <c:extLst>
            <c:ext xmlns:c16="http://schemas.microsoft.com/office/drawing/2014/chart" uri="{C3380CC4-5D6E-409C-BE32-E72D297353CC}">
              <c16:uniqueId val="{00000011-7222-4DE5-B4CE-779FD2651B71}"/>
            </c:ext>
          </c:extLst>
        </c:ser>
        <c:dLbls>
          <c:showLegendKey val="0"/>
          <c:showVal val="0"/>
          <c:showCatName val="0"/>
          <c:showSerName val="0"/>
          <c:showPercent val="0"/>
          <c:showBubbleSize val="0"/>
        </c:dLbls>
        <c:gapWidth val="30"/>
        <c:overlap val="100"/>
        <c:axId val="66720896"/>
        <c:axId val="66722432"/>
      </c:barChart>
      <c:catAx>
        <c:axId val="66720896"/>
        <c:scaling>
          <c:orientation val="maxMin"/>
        </c:scaling>
        <c:delete val="0"/>
        <c:axPos val="l"/>
        <c:numFmt formatCode="General" sourceLinked="0"/>
        <c:majorTickMark val="none"/>
        <c:minorTickMark val="none"/>
        <c:tickLblPos val="low"/>
        <c:spPr>
          <a:ln>
            <a:noFill/>
          </a:ln>
        </c:spPr>
        <c:txPr>
          <a:bodyPr/>
          <a:lstStyle/>
          <a:p>
            <a:pPr>
              <a:defRPr sz="1400">
                <a:latin typeface="Franklin Gothic Book" pitchFamily="34" charset="0"/>
              </a:defRPr>
            </a:pPr>
            <a:endParaRPr lang="en-US"/>
          </a:p>
        </c:txPr>
        <c:crossAx val="66722432"/>
        <c:crosses val="autoZero"/>
        <c:auto val="1"/>
        <c:lblAlgn val="ctr"/>
        <c:lblOffset val="300"/>
        <c:noMultiLvlLbl val="0"/>
      </c:catAx>
      <c:valAx>
        <c:axId val="66722432"/>
        <c:scaling>
          <c:orientation val="minMax"/>
          <c:max val="75"/>
          <c:min val="-85"/>
        </c:scaling>
        <c:delete val="0"/>
        <c:axPos val="t"/>
        <c:majorGridlines>
          <c:spPr>
            <a:ln w="6350" cap="rnd">
              <a:solidFill>
                <a:sysClr val="windowText" lastClr="000000">
                  <a:tint val="75000"/>
                  <a:shade val="95000"/>
                  <a:satMod val="105000"/>
                  <a:alpha val="0"/>
                </a:sysClr>
              </a:solidFill>
              <a:prstDash val="sysDot"/>
            </a:ln>
          </c:spPr>
        </c:majorGridlines>
        <c:numFmt formatCode="General" sourceLinked="1"/>
        <c:majorTickMark val="out"/>
        <c:minorTickMark val="none"/>
        <c:tickLblPos val="none"/>
        <c:spPr>
          <a:ln>
            <a:noFill/>
          </a:ln>
        </c:spPr>
        <c:crossAx val="66720896"/>
        <c:crosses val="autoZero"/>
        <c:crossBetween val="between"/>
      </c:valAx>
    </c:plotArea>
    <c:plotVisOnly val="1"/>
    <c:dispBlanksAs val="gap"/>
    <c:showDLblsOverMax val="0"/>
  </c:chart>
  <c:spPr>
    <a:noFill/>
    <a:ln>
      <a:noFill/>
    </a:ln>
  </c:sp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193606007582386"/>
          <c:y val="5.8919892430060024E-2"/>
          <c:w val="0.7580639399241762"/>
          <c:h val="0.89880072622285356"/>
        </c:manualLayout>
      </c:layout>
      <c:barChart>
        <c:barDir val="bar"/>
        <c:grouping val="clustered"/>
        <c:varyColors val="0"/>
        <c:ser>
          <c:idx val="0"/>
          <c:order val="0"/>
          <c:spPr>
            <a:solidFill>
              <a:schemeClr val="accent1"/>
            </a:solidFill>
          </c:spPr>
          <c:invertIfNegative val="0"/>
          <c:dPt>
            <c:idx val="7"/>
            <c:invertIfNegative val="0"/>
            <c:bubble3D val="0"/>
            <c:spPr>
              <a:solidFill>
                <a:srgbClr val="004D73"/>
              </a:solidFill>
            </c:spPr>
            <c:extLst>
              <c:ext xmlns:c16="http://schemas.microsoft.com/office/drawing/2014/chart" uri="{C3380CC4-5D6E-409C-BE32-E72D297353CC}">
                <c16:uniqueId val="{00000002-F2C1-4D32-A888-72FA02A2CA58}"/>
              </c:ext>
            </c:extLst>
          </c:dPt>
          <c:dPt>
            <c:idx val="13"/>
            <c:invertIfNegative val="0"/>
            <c:bubble3D val="0"/>
            <c:spPr>
              <a:solidFill>
                <a:srgbClr val="006699"/>
              </a:solidFill>
            </c:spPr>
            <c:extLst>
              <c:ext xmlns:c16="http://schemas.microsoft.com/office/drawing/2014/chart" uri="{C3380CC4-5D6E-409C-BE32-E72D297353CC}">
                <c16:uniqueId val="{00000001-7222-4DE5-B4CE-779FD2651B71}"/>
              </c:ext>
            </c:extLst>
          </c:dPt>
          <c:dPt>
            <c:idx val="20"/>
            <c:invertIfNegative val="0"/>
            <c:bubble3D val="0"/>
            <c:spPr>
              <a:solidFill>
                <a:srgbClr val="004D73"/>
              </a:solidFill>
            </c:spPr>
            <c:extLst>
              <c:ext xmlns:c16="http://schemas.microsoft.com/office/drawing/2014/chart" uri="{C3380CC4-5D6E-409C-BE32-E72D297353CC}">
                <c16:uniqueId val="{00000000-F2C1-4D32-A888-72FA02A2CA58}"/>
              </c:ext>
            </c:extLst>
          </c:dPt>
          <c:dPt>
            <c:idx val="22"/>
            <c:invertIfNegative val="0"/>
            <c:bubble3D val="0"/>
            <c:spPr>
              <a:solidFill>
                <a:srgbClr val="006699">
                  <a:lumMod val="75000"/>
                </a:srgbClr>
              </a:solidFill>
            </c:spPr>
            <c:extLst>
              <c:ext xmlns:c16="http://schemas.microsoft.com/office/drawing/2014/chart" uri="{C3380CC4-5D6E-409C-BE32-E72D297353CC}">
                <c16:uniqueId val="{00000003-7222-4DE5-B4CE-779FD2651B71}"/>
              </c:ext>
            </c:extLst>
          </c:dPt>
          <c:dPt>
            <c:idx val="35"/>
            <c:invertIfNegative val="0"/>
            <c:bubble3D val="0"/>
            <c:spPr>
              <a:solidFill>
                <a:srgbClr val="006699">
                  <a:lumMod val="75000"/>
                </a:srgbClr>
              </a:solidFill>
            </c:spPr>
            <c:extLst>
              <c:ext xmlns:c16="http://schemas.microsoft.com/office/drawing/2014/chart" uri="{C3380CC4-5D6E-409C-BE32-E72D297353CC}">
                <c16:uniqueId val="{00000005-7222-4DE5-B4CE-779FD2651B71}"/>
              </c:ext>
            </c:extLst>
          </c:dPt>
          <c:dLbls>
            <c:dLbl>
              <c:idx val="0"/>
              <c:tx>
                <c:rich>
                  <a:bodyPr/>
                  <a:lstStyle/>
                  <a:p>
                    <a:r>
                      <a:rPr lang="en-US" dirty="0"/>
                      <a:t>19%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22-4DE5-B4CE-779FD2651B71}"/>
                </c:ext>
              </c:extLst>
            </c:dLbl>
            <c:numFmt formatCode="0;0" sourceLinked="0"/>
            <c:spPr>
              <a:noFill/>
              <a:ln>
                <a:noFill/>
              </a:ln>
              <a:effectLst/>
            </c:spPr>
            <c:txPr>
              <a:bodyPr/>
              <a:lstStyle/>
              <a:p>
                <a:pPr>
                  <a:defRPr sz="1400">
                    <a:solidFill>
                      <a:schemeClr val="bg1"/>
                    </a:solidFill>
                    <a:latin typeface="Franklin Gothic Book"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'Opposing bars - REGIONS'!$A$19:$A$39</c:f>
              <c:strCache>
                <c:ptCount val="21"/>
                <c:pt idx="0">
                  <c:v>Russia</c:v>
                </c:pt>
                <c:pt idx="2">
                  <c:v>Indonesia</c:v>
                </c:pt>
                <c:pt idx="3">
                  <c:v>Philippines</c:v>
                </c:pt>
                <c:pt idx="4">
                  <c:v>South Korea</c:v>
                </c:pt>
                <c:pt idx="5">
                  <c:v>Australia</c:v>
                </c:pt>
                <c:pt idx="6">
                  <c:v>Japan</c:v>
                </c:pt>
                <c:pt idx="7">
                  <c:v>MEDIAN</c:v>
                </c:pt>
                <c:pt idx="9">
                  <c:v>Israel</c:v>
                </c:pt>
                <c:pt idx="10">
                  <c:v>Tunisia</c:v>
                </c:pt>
                <c:pt idx="12">
                  <c:v>Kenya</c:v>
                </c:pt>
                <c:pt idx="13">
                  <c:v>Nigeria</c:v>
                </c:pt>
                <c:pt idx="14">
                  <c:v>South Africa</c:v>
                </c:pt>
                <c:pt idx="16">
                  <c:v>Mexico</c:v>
                </c:pt>
                <c:pt idx="17">
                  <c:v>Brazil</c:v>
                </c:pt>
                <c:pt idx="18">
                  <c:v>Argentina</c:v>
                </c:pt>
                <c:pt idx="20">
                  <c:v>26-COUNTRY 
MEDIAN</c:v>
                </c:pt>
              </c:strCache>
            </c:strRef>
          </c:cat>
          <c:val>
            <c:numRef>
              <c:f>'Opposing bars - REGIONS'!$B$19:$B$39</c:f>
              <c:numCache>
                <c:formatCode>General</c:formatCode>
                <c:ptCount val="21"/>
                <c:pt idx="0">
                  <c:v>-19</c:v>
                </c:pt>
                <c:pt idx="2">
                  <c:v>-23</c:v>
                </c:pt>
                <c:pt idx="3">
                  <c:v>-40</c:v>
                </c:pt>
                <c:pt idx="4">
                  <c:v>-47</c:v>
                </c:pt>
                <c:pt idx="5">
                  <c:v>-48</c:v>
                </c:pt>
                <c:pt idx="6">
                  <c:v>-52</c:v>
                </c:pt>
                <c:pt idx="7">
                  <c:v>-47</c:v>
                </c:pt>
                <c:pt idx="9">
                  <c:v>-20</c:v>
                </c:pt>
                <c:pt idx="10">
                  <c:v>-40</c:v>
                </c:pt>
                <c:pt idx="12">
                  <c:v>-35</c:v>
                </c:pt>
                <c:pt idx="13">
                  <c:v>-37</c:v>
                </c:pt>
                <c:pt idx="14">
                  <c:v>-44</c:v>
                </c:pt>
                <c:pt idx="16">
                  <c:v>-58</c:v>
                </c:pt>
                <c:pt idx="17">
                  <c:v>-78</c:v>
                </c:pt>
                <c:pt idx="18">
                  <c:v>-81</c:v>
                </c:pt>
                <c:pt idx="20">
                  <c:v>-47</c:v>
                </c:pt>
              </c:numCache>
            </c:numRef>
          </c:val>
          <c:extLst>
            <c:ext xmlns:c16="http://schemas.microsoft.com/office/drawing/2014/chart" uri="{C3380CC4-5D6E-409C-BE32-E72D297353CC}">
              <c16:uniqueId val="{00000007-7222-4DE5-B4CE-779FD2651B71}"/>
            </c:ext>
          </c:extLst>
        </c:ser>
        <c:ser>
          <c:idx val="2"/>
          <c:order val="1"/>
          <c:spPr>
            <a:solidFill>
              <a:schemeClr val="tx2"/>
            </a:solidFill>
          </c:spPr>
          <c:invertIfNegative val="0"/>
          <c:dPt>
            <c:idx val="7"/>
            <c:invertIfNegative val="0"/>
            <c:bubble3D val="0"/>
            <c:spPr>
              <a:solidFill>
                <a:srgbClr val="949D49">
                  <a:lumMod val="75000"/>
                </a:srgbClr>
              </a:solidFill>
            </c:spPr>
            <c:extLst>
              <c:ext xmlns:c16="http://schemas.microsoft.com/office/drawing/2014/chart" uri="{C3380CC4-5D6E-409C-BE32-E72D297353CC}">
                <c16:uniqueId val="{00000003-F2C1-4D32-A888-72FA02A2CA58}"/>
              </c:ext>
            </c:extLst>
          </c:dPt>
          <c:dPt>
            <c:idx val="13"/>
            <c:invertIfNegative val="0"/>
            <c:bubble3D val="0"/>
            <c:spPr>
              <a:solidFill>
                <a:srgbClr val="949D49"/>
              </a:solidFill>
            </c:spPr>
            <c:extLst>
              <c:ext xmlns:c16="http://schemas.microsoft.com/office/drawing/2014/chart" uri="{C3380CC4-5D6E-409C-BE32-E72D297353CC}">
                <c16:uniqueId val="{00000009-7222-4DE5-B4CE-779FD2651B71}"/>
              </c:ext>
            </c:extLst>
          </c:dPt>
          <c:dPt>
            <c:idx val="20"/>
            <c:invertIfNegative val="0"/>
            <c:bubble3D val="0"/>
            <c:spPr>
              <a:solidFill>
                <a:srgbClr val="949D49">
                  <a:lumMod val="75000"/>
                </a:srgbClr>
              </a:solidFill>
            </c:spPr>
            <c:extLst>
              <c:ext xmlns:c16="http://schemas.microsoft.com/office/drawing/2014/chart" uri="{C3380CC4-5D6E-409C-BE32-E72D297353CC}">
                <c16:uniqueId val="{00000001-F2C1-4D32-A888-72FA02A2CA58}"/>
              </c:ext>
            </c:extLst>
          </c:dPt>
          <c:dPt>
            <c:idx val="22"/>
            <c:invertIfNegative val="0"/>
            <c:bubble3D val="0"/>
            <c:spPr>
              <a:solidFill>
                <a:srgbClr val="949D48">
                  <a:lumMod val="75000"/>
                </a:srgbClr>
              </a:solidFill>
            </c:spPr>
            <c:extLst>
              <c:ext xmlns:c16="http://schemas.microsoft.com/office/drawing/2014/chart" uri="{C3380CC4-5D6E-409C-BE32-E72D297353CC}">
                <c16:uniqueId val="{0000000B-7222-4DE5-B4CE-779FD2651B71}"/>
              </c:ext>
            </c:extLst>
          </c:dPt>
          <c:dPt>
            <c:idx val="35"/>
            <c:invertIfNegative val="0"/>
            <c:bubble3D val="0"/>
            <c:spPr>
              <a:solidFill>
                <a:srgbClr val="949D48">
                  <a:lumMod val="75000"/>
                </a:srgbClr>
              </a:solidFill>
            </c:spPr>
            <c:extLst>
              <c:ext xmlns:c16="http://schemas.microsoft.com/office/drawing/2014/chart" uri="{C3380CC4-5D6E-409C-BE32-E72D297353CC}">
                <c16:uniqueId val="{0000000D-7222-4DE5-B4CE-779FD2651B71}"/>
              </c:ext>
            </c:extLst>
          </c:dPt>
          <c:dLbls>
            <c:dLbl>
              <c:idx val="0"/>
              <c:tx>
                <c:rich>
                  <a:bodyPr/>
                  <a:lstStyle/>
                  <a:p>
                    <a:r>
                      <a:rPr lang="en-US" dirty="0"/>
                      <a:t>67%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22-4DE5-B4CE-779FD2651B71}"/>
                </c:ext>
              </c:extLst>
            </c:dLbl>
            <c:dLbl>
              <c:idx val="32"/>
              <c:layout>
                <c:manualLayout>
                  <c:x val="-8.051317804024504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222-4DE5-B4CE-779FD2651B71}"/>
                </c:ext>
              </c:extLst>
            </c:dLbl>
            <c:dLbl>
              <c:idx val="33"/>
              <c:layout>
                <c:manualLayout>
                  <c:x val="-5.776704669728784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222-4DE5-B4CE-779FD2651B71}"/>
                </c:ext>
              </c:extLst>
            </c:dLbl>
            <c:numFmt formatCode="0;0" sourceLinked="0"/>
            <c:spPr>
              <a:noFill/>
              <a:ln>
                <a:noFill/>
              </a:ln>
              <a:effectLst/>
            </c:spPr>
            <c:txPr>
              <a:bodyPr/>
              <a:lstStyle/>
              <a:p>
                <a:pPr>
                  <a:defRPr sz="1400">
                    <a:solidFill>
                      <a:schemeClr val="bg1"/>
                    </a:solidFill>
                    <a:latin typeface="Franklin Gothic Book"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'Opposing bars - REGIONS'!$A$19:$A$39</c:f>
              <c:strCache>
                <c:ptCount val="21"/>
                <c:pt idx="0">
                  <c:v>Russia</c:v>
                </c:pt>
                <c:pt idx="2">
                  <c:v>Indonesia</c:v>
                </c:pt>
                <c:pt idx="3">
                  <c:v>Philippines</c:v>
                </c:pt>
                <c:pt idx="4">
                  <c:v>South Korea</c:v>
                </c:pt>
                <c:pt idx="5">
                  <c:v>Australia</c:v>
                </c:pt>
                <c:pt idx="6">
                  <c:v>Japan</c:v>
                </c:pt>
                <c:pt idx="7">
                  <c:v>MEDIAN</c:v>
                </c:pt>
                <c:pt idx="9">
                  <c:v>Israel</c:v>
                </c:pt>
                <c:pt idx="10">
                  <c:v>Tunisia</c:v>
                </c:pt>
                <c:pt idx="12">
                  <c:v>Kenya</c:v>
                </c:pt>
                <c:pt idx="13">
                  <c:v>Nigeria</c:v>
                </c:pt>
                <c:pt idx="14">
                  <c:v>South Africa</c:v>
                </c:pt>
                <c:pt idx="16">
                  <c:v>Mexico</c:v>
                </c:pt>
                <c:pt idx="17">
                  <c:v>Brazil</c:v>
                </c:pt>
                <c:pt idx="18">
                  <c:v>Argentina</c:v>
                </c:pt>
                <c:pt idx="20">
                  <c:v>26-COUNTRY 
MEDIAN</c:v>
                </c:pt>
              </c:strCache>
            </c:strRef>
          </c:cat>
          <c:val>
            <c:numRef>
              <c:f>'Opposing bars - REGIONS'!$C$19:$C$39</c:f>
              <c:numCache>
                <c:formatCode>General</c:formatCode>
                <c:ptCount val="21"/>
                <c:pt idx="0" formatCode="###0">
                  <c:v>67</c:v>
                </c:pt>
                <c:pt idx="2" formatCode="###0">
                  <c:v>64</c:v>
                </c:pt>
                <c:pt idx="3" formatCode="###0">
                  <c:v>58</c:v>
                </c:pt>
                <c:pt idx="4" formatCode="###0">
                  <c:v>50</c:v>
                </c:pt>
                <c:pt idx="5" formatCode="###0">
                  <c:v>47</c:v>
                </c:pt>
                <c:pt idx="6" formatCode="###0">
                  <c:v>41</c:v>
                </c:pt>
                <c:pt idx="7" formatCode="###0">
                  <c:v>50</c:v>
                </c:pt>
                <c:pt idx="9" formatCode="###0">
                  <c:v>73</c:v>
                </c:pt>
                <c:pt idx="10" formatCode="###0">
                  <c:v>56</c:v>
                </c:pt>
                <c:pt idx="12" formatCode="###0">
                  <c:v>56</c:v>
                </c:pt>
                <c:pt idx="13" formatCode="###0">
                  <c:v>52</c:v>
                </c:pt>
                <c:pt idx="14" formatCode="###0">
                  <c:v>50</c:v>
                </c:pt>
                <c:pt idx="16" formatCode="###0">
                  <c:v>37</c:v>
                </c:pt>
                <c:pt idx="17" formatCode="###0">
                  <c:v>16</c:v>
                </c:pt>
                <c:pt idx="18" formatCode="###0">
                  <c:v>9</c:v>
                </c:pt>
                <c:pt idx="20" formatCode="###0">
                  <c:v>47</c:v>
                </c:pt>
              </c:numCache>
            </c:numRef>
          </c:val>
          <c:extLst>
            <c:ext xmlns:c16="http://schemas.microsoft.com/office/drawing/2014/chart" uri="{C3380CC4-5D6E-409C-BE32-E72D297353CC}">
              <c16:uniqueId val="{00000011-7222-4DE5-B4CE-779FD2651B71}"/>
            </c:ext>
          </c:extLst>
        </c:ser>
        <c:dLbls>
          <c:showLegendKey val="0"/>
          <c:showVal val="0"/>
          <c:showCatName val="0"/>
          <c:showSerName val="0"/>
          <c:showPercent val="0"/>
          <c:showBubbleSize val="0"/>
        </c:dLbls>
        <c:gapWidth val="30"/>
        <c:overlap val="100"/>
        <c:axId val="66720896"/>
        <c:axId val="66722432"/>
      </c:barChart>
      <c:catAx>
        <c:axId val="66720896"/>
        <c:scaling>
          <c:orientation val="maxMin"/>
        </c:scaling>
        <c:delete val="0"/>
        <c:axPos val="l"/>
        <c:numFmt formatCode="General" sourceLinked="0"/>
        <c:majorTickMark val="none"/>
        <c:minorTickMark val="none"/>
        <c:tickLblPos val="low"/>
        <c:spPr>
          <a:ln>
            <a:noFill/>
          </a:ln>
        </c:spPr>
        <c:txPr>
          <a:bodyPr/>
          <a:lstStyle/>
          <a:p>
            <a:pPr>
              <a:defRPr sz="1400">
                <a:latin typeface="Franklin Gothic Book" pitchFamily="34" charset="0"/>
              </a:defRPr>
            </a:pPr>
            <a:endParaRPr lang="en-US"/>
          </a:p>
        </c:txPr>
        <c:crossAx val="66722432"/>
        <c:crosses val="autoZero"/>
        <c:auto val="1"/>
        <c:lblAlgn val="ctr"/>
        <c:lblOffset val="300"/>
        <c:noMultiLvlLbl val="0"/>
      </c:catAx>
      <c:valAx>
        <c:axId val="66722432"/>
        <c:scaling>
          <c:orientation val="minMax"/>
          <c:max val="75"/>
          <c:min val="-85"/>
        </c:scaling>
        <c:delete val="0"/>
        <c:axPos val="t"/>
        <c:majorGridlines>
          <c:spPr>
            <a:ln w="6350" cap="rnd">
              <a:solidFill>
                <a:sysClr val="windowText" lastClr="000000">
                  <a:tint val="75000"/>
                  <a:shade val="95000"/>
                  <a:satMod val="105000"/>
                  <a:alpha val="0"/>
                </a:sysClr>
              </a:solidFill>
              <a:prstDash val="sysDot"/>
            </a:ln>
          </c:spPr>
        </c:majorGridlines>
        <c:numFmt formatCode="General" sourceLinked="1"/>
        <c:majorTickMark val="out"/>
        <c:minorTickMark val="none"/>
        <c:tickLblPos val="none"/>
        <c:spPr>
          <a:ln>
            <a:noFill/>
          </a:ln>
        </c:spPr>
        <c:crossAx val="66720896"/>
        <c:crosses val="autoZero"/>
        <c:crossBetween val="between"/>
      </c:valAx>
    </c:plotArea>
    <c:plotVisOnly val="1"/>
    <c:dispBlanksAs val="gap"/>
    <c:showDLblsOverMax val="0"/>
  </c:chart>
  <c:spPr>
    <a:noFill/>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30096237970251"/>
          <c:y val="1.6130246528696058E-3"/>
          <c:w val="0.74269910597112865"/>
          <c:h val="0.99775933529781169"/>
        </c:manualLayout>
      </c:layout>
      <c:barChart>
        <c:barDir val="bar"/>
        <c:grouping val="clustered"/>
        <c:varyColors val="0"/>
        <c:ser>
          <c:idx val="0"/>
          <c:order val="0"/>
          <c:spPr>
            <a:solidFill>
              <a:schemeClr val="bg2">
                <a:lumMod val="90000"/>
              </a:schemeClr>
            </a:solidFill>
          </c:spPr>
          <c:invertIfNegative val="0"/>
          <c:dPt>
            <c:idx val="1"/>
            <c:invertIfNegative val="0"/>
            <c:bubble3D val="0"/>
            <c:spPr>
              <a:solidFill>
                <a:schemeClr val="accent1"/>
              </a:solidFill>
            </c:spPr>
            <c:extLst>
              <c:ext xmlns:c16="http://schemas.microsoft.com/office/drawing/2014/chart" uri="{C3380CC4-5D6E-409C-BE32-E72D297353CC}">
                <c16:uniqueId val="{00000001-C4EF-4C7F-8345-9A15E12165D5}"/>
              </c:ext>
            </c:extLst>
          </c:dPt>
          <c:dPt>
            <c:idx val="3"/>
            <c:invertIfNegative val="0"/>
            <c:bubble3D val="0"/>
            <c:spPr>
              <a:solidFill>
                <a:schemeClr val="accent1"/>
              </a:solidFill>
            </c:spPr>
            <c:extLst>
              <c:ext xmlns:c16="http://schemas.microsoft.com/office/drawing/2014/chart" uri="{C3380CC4-5D6E-409C-BE32-E72D297353CC}">
                <c16:uniqueId val="{00000003-C4EF-4C7F-8345-9A15E12165D5}"/>
              </c:ext>
            </c:extLst>
          </c:dPt>
          <c:dPt>
            <c:idx val="4"/>
            <c:invertIfNegative val="0"/>
            <c:bubble3D val="0"/>
            <c:extLst>
              <c:ext xmlns:c16="http://schemas.microsoft.com/office/drawing/2014/chart" uri="{C3380CC4-5D6E-409C-BE32-E72D297353CC}">
                <c16:uniqueId val="{00000004-C4EF-4C7F-8345-9A15E12165D5}"/>
              </c:ext>
            </c:extLst>
          </c:dPt>
          <c:dPt>
            <c:idx val="10"/>
            <c:invertIfNegative val="0"/>
            <c:bubble3D val="0"/>
            <c:spPr>
              <a:solidFill>
                <a:schemeClr val="bg2">
                  <a:lumMod val="75000"/>
                </a:schemeClr>
              </a:solidFill>
            </c:spPr>
            <c:extLst>
              <c:ext xmlns:c16="http://schemas.microsoft.com/office/drawing/2014/chart" uri="{C3380CC4-5D6E-409C-BE32-E72D297353CC}">
                <c16:uniqueId val="{00000006-C4EF-4C7F-8345-9A15E12165D5}"/>
              </c:ext>
            </c:extLst>
          </c:dPt>
          <c:dPt>
            <c:idx val="15"/>
            <c:invertIfNegative val="0"/>
            <c:bubble3D val="0"/>
            <c:spPr>
              <a:solidFill>
                <a:schemeClr val="accent1"/>
              </a:solidFill>
            </c:spPr>
            <c:extLst>
              <c:ext xmlns:c16="http://schemas.microsoft.com/office/drawing/2014/chart" uri="{C3380CC4-5D6E-409C-BE32-E72D297353CC}">
                <c16:uniqueId val="{00000008-C4EF-4C7F-8345-9A15E12165D5}"/>
              </c:ext>
            </c:extLst>
          </c:dPt>
          <c:dLbls>
            <c:dLbl>
              <c:idx val="0"/>
              <c:layout>
                <c:manualLayout>
                  <c:x val="-0.50489618255709479"/>
                  <c:y val="-1.2380530971260082E-7"/>
                </c:manualLayout>
              </c:layout>
              <c:tx>
                <c:rich>
                  <a:bodyPr/>
                  <a:lstStyle/>
                  <a:p>
                    <a:fld id="{CFCAE85B-7E03-4F49-B202-177944FBC7EF}"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4857131206818894"/>
                      <c:h val="6.6502269722742952E-2"/>
                    </c:manualLayout>
                  </c15:layout>
                  <c15:dlblFieldTable/>
                  <c15:showDataLabelsRange val="0"/>
                </c:ext>
                <c:ext xmlns:c16="http://schemas.microsoft.com/office/drawing/2014/chart" uri="{C3380CC4-5D6E-409C-BE32-E72D297353CC}">
                  <c16:uniqueId val="{00000009-C4EF-4C7F-8345-9A15E12165D5}"/>
                </c:ext>
              </c:extLst>
            </c:dLbl>
            <c:dLbl>
              <c:idx val="1"/>
              <c:tx>
                <c:rich>
                  <a:bodyPr/>
                  <a:lstStyle/>
                  <a:p>
                    <a:fld id="{D491B0A8-F989-4933-85DB-B777ACFC4DBD}" type="VALUE">
                      <a:rPr lang="en-US">
                        <a:solidFill>
                          <a:schemeClr val="bg1"/>
                        </a:solidFill>
                      </a:rPr>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EF-4C7F-8345-9A15E12165D5}"/>
                </c:ext>
              </c:extLst>
            </c:dLbl>
            <c:dLbl>
              <c:idx val="3"/>
              <c:numFmt formatCode="#,##0" sourceLinked="0"/>
              <c:spPr>
                <a:noFill/>
                <a:ln>
                  <a:noFill/>
                </a:ln>
                <a:effectLst/>
              </c:spPr>
              <c:txPr>
                <a:bodyPr/>
                <a:lstStyle/>
                <a:p>
                  <a:pPr>
                    <a:defRPr sz="1400">
                      <a:solidFill>
                        <a:schemeClr val="bg1"/>
                      </a:solidFill>
                      <a:latin typeface="Franklin Gothic Book"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4EF-4C7F-8345-9A15E12165D5}"/>
                </c:ext>
              </c:extLst>
            </c:dLbl>
            <c:dLbl>
              <c:idx val="4"/>
              <c:tx>
                <c:rich>
                  <a:bodyPr/>
                  <a:lstStyle/>
                  <a:p>
                    <a:pPr>
                      <a:defRPr sz="1400">
                        <a:solidFill>
                          <a:sysClr val="windowText" lastClr="000000"/>
                        </a:solidFill>
                        <a:latin typeface="Franklin Gothic Book" pitchFamily="34" charset="0"/>
                      </a:defRPr>
                    </a:pPr>
                    <a:fld id="{26A38B3C-12EE-4746-BAD2-FD9DF6E5E48C}" type="VALUE">
                      <a:rPr lang="en-US" sz="1400">
                        <a:solidFill>
                          <a:sysClr val="windowText" lastClr="000000"/>
                        </a:solidFill>
                      </a:rPr>
                      <a:pPr>
                        <a:defRPr sz="1400">
                          <a:solidFill>
                            <a:sysClr val="windowText" lastClr="000000"/>
                          </a:solidFill>
                          <a:latin typeface="Franklin Gothic Book" pitchFamily="34" charset="0"/>
                        </a:defRPr>
                      </a:pPr>
                      <a:t>[VALUE]</a:t>
                    </a:fld>
                    <a:endParaRPr lang="en-US"/>
                  </a:p>
                </c:rich>
              </c:tx>
              <c:numFmt formatCode="#,##0" sourceLinked="0"/>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4EF-4C7F-8345-9A15E12165D5}"/>
                </c:ext>
              </c:extLst>
            </c:dLbl>
            <c:dLbl>
              <c:idx val="15"/>
              <c:numFmt formatCode="#,##0" sourceLinked="0"/>
              <c:spPr>
                <a:noFill/>
                <a:ln>
                  <a:noFill/>
                </a:ln>
                <a:effectLst/>
              </c:spPr>
              <c:txPr>
                <a:bodyPr/>
                <a:lstStyle/>
                <a:p>
                  <a:pPr>
                    <a:defRPr sz="1400">
                      <a:solidFill>
                        <a:schemeClr val="bg1"/>
                      </a:solidFill>
                      <a:latin typeface="Franklin Gothic Book"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4EF-4C7F-8345-9A15E12165D5}"/>
                </c:ext>
              </c:extLst>
            </c:dLbl>
            <c:numFmt formatCode="#,##0" sourceLinked="0"/>
            <c:spPr>
              <a:noFill/>
              <a:ln>
                <a:noFill/>
              </a:ln>
              <a:effectLst/>
            </c:spPr>
            <c:txPr>
              <a:bodyPr/>
              <a:lstStyle/>
              <a:p>
                <a:pPr>
                  <a:defRPr sz="1400">
                    <a:latin typeface="Franklin Gothic Book"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'Single Euro NA'!$C$3:$C$18</c:f>
              <c:numCache>
                <c:formatCode>General</c:formatCode>
                <c:ptCount val="16"/>
                <c:pt idx="0">
                  <c:v>69</c:v>
                </c:pt>
                <c:pt idx="1">
                  <c:v>87</c:v>
                </c:pt>
                <c:pt idx="2">
                  <c:v>75</c:v>
                </c:pt>
                <c:pt idx="3">
                  <c:v>80</c:v>
                </c:pt>
                <c:pt idx="4">
                  <c:v>68</c:v>
                </c:pt>
                <c:pt idx="5">
                  <c:v>67</c:v>
                </c:pt>
                <c:pt idx="6">
                  <c:v>61</c:v>
                </c:pt>
                <c:pt idx="7">
                  <c:v>59</c:v>
                </c:pt>
                <c:pt idx="8">
                  <c:v>64</c:v>
                </c:pt>
                <c:pt idx="9">
                  <c:v>59</c:v>
                </c:pt>
                <c:pt idx="10">
                  <c:v>67.5</c:v>
                </c:pt>
                <c:pt idx="12">
                  <c:v>54</c:v>
                </c:pt>
                <c:pt idx="13">
                  <c:v>62</c:v>
                </c:pt>
                <c:pt idx="15">
                  <c:v>62</c:v>
                </c:pt>
              </c:numCache>
            </c:numRef>
          </c:val>
          <c:extLst>
            <c:ext xmlns:c16="http://schemas.microsoft.com/office/drawing/2014/chart" uri="{C3380CC4-5D6E-409C-BE32-E72D297353CC}">
              <c16:uniqueId val="{0000000A-C4EF-4C7F-8345-9A15E12165D5}"/>
            </c:ext>
          </c:extLst>
        </c:ser>
        <c:dLbls>
          <c:showLegendKey val="0"/>
          <c:showVal val="1"/>
          <c:showCatName val="0"/>
          <c:showSerName val="0"/>
          <c:showPercent val="0"/>
          <c:showBubbleSize val="0"/>
        </c:dLbls>
        <c:gapWidth val="25"/>
        <c:axId val="57942784"/>
        <c:axId val="57945472"/>
      </c:barChart>
      <c:catAx>
        <c:axId val="57942784"/>
        <c:scaling>
          <c:orientation val="maxMin"/>
        </c:scaling>
        <c:delete val="1"/>
        <c:axPos val="l"/>
        <c:numFmt formatCode="General" sourceLinked="0"/>
        <c:majorTickMark val="none"/>
        <c:minorTickMark val="none"/>
        <c:tickLblPos val="nextTo"/>
        <c:crossAx val="57945472"/>
        <c:crosses val="autoZero"/>
        <c:auto val="1"/>
        <c:lblAlgn val="ctr"/>
        <c:lblOffset val="0"/>
        <c:noMultiLvlLbl val="0"/>
      </c:catAx>
      <c:valAx>
        <c:axId val="57945472"/>
        <c:scaling>
          <c:orientation val="minMax"/>
          <c:max val="110"/>
          <c:min val="0"/>
        </c:scaling>
        <c:delete val="0"/>
        <c:axPos val="t"/>
        <c:numFmt formatCode="General" sourceLinked="1"/>
        <c:majorTickMark val="out"/>
        <c:minorTickMark val="none"/>
        <c:tickLblPos val="none"/>
        <c:spPr>
          <a:ln>
            <a:noFill/>
          </a:ln>
        </c:spPr>
        <c:crossAx val="57942784"/>
        <c:crosses val="autoZero"/>
        <c:crossBetween val="between"/>
      </c:valAx>
      <c:spPr>
        <a:noFill/>
      </c:spPr>
    </c:plotArea>
    <c:plotVisOnly val="1"/>
    <c:dispBlanksAs val="gap"/>
    <c:showDLblsOverMax val="0"/>
  </c:chart>
  <c:spPr>
    <a:noFill/>
    <a:ln>
      <a:noFill/>
    </a:ln>
  </c:spPr>
  <c:txPr>
    <a:bodyPr/>
    <a:lstStyle/>
    <a:p>
      <a:pPr algn="ctr">
        <a:defRPr lang="en-US" sz="800" b="0" i="0" u="none" strike="noStrike" kern="1200" baseline="0">
          <a:solidFill>
            <a:sysClr val="windowText" lastClr="000000"/>
          </a:solidFill>
          <a:latin typeface="Verdana" pitchFamily="34" charset="0"/>
          <a:ea typeface="+mn-ea"/>
          <a:cs typeface="+mn-cs"/>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30096237970251"/>
          <c:y val="1.6130246528696058E-3"/>
          <c:w val="0.74269910597112865"/>
          <c:h val="0.99775933529781169"/>
        </c:manualLayout>
      </c:layout>
      <c:barChart>
        <c:barDir val="bar"/>
        <c:grouping val="clustered"/>
        <c:varyColors val="0"/>
        <c:ser>
          <c:idx val="0"/>
          <c:order val="0"/>
          <c:spPr>
            <a:solidFill>
              <a:schemeClr val="bg2">
                <a:lumMod val="90000"/>
              </a:schemeClr>
            </a:solidFill>
          </c:spPr>
          <c:invertIfNegative val="0"/>
          <c:dPt>
            <c:idx val="5"/>
            <c:invertIfNegative val="0"/>
            <c:bubble3D val="0"/>
            <c:spPr>
              <a:solidFill>
                <a:schemeClr val="accent1"/>
              </a:solidFill>
            </c:spPr>
            <c:extLst>
              <c:ext xmlns:c16="http://schemas.microsoft.com/office/drawing/2014/chart" uri="{C3380CC4-5D6E-409C-BE32-E72D297353CC}">
                <c16:uniqueId val="{00000001-81F9-46C8-8EE6-F956EA348E4B}"/>
              </c:ext>
            </c:extLst>
          </c:dPt>
          <c:dPt>
            <c:idx val="10"/>
            <c:invertIfNegative val="0"/>
            <c:bubble3D val="0"/>
            <c:spPr>
              <a:solidFill>
                <a:schemeClr val="bg2">
                  <a:lumMod val="75000"/>
                </a:schemeClr>
              </a:solidFill>
            </c:spPr>
            <c:extLst>
              <c:ext xmlns:c16="http://schemas.microsoft.com/office/drawing/2014/chart" uri="{C3380CC4-5D6E-409C-BE32-E72D297353CC}">
                <c16:uniqueId val="{00000003-81F9-46C8-8EE6-F956EA348E4B}"/>
              </c:ext>
            </c:extLst>
          </c:dPt>
          <c:dPt>
            <c:idx val="13"/>
            <c:invertIfNegative val="0"/>
            <c:bubble3D val="0"/>
            <c:spPr>
              <a:solidFill>
                <a:schemeClr val="accent1"/>
              </a:solidFill>
            </c:spPr>
            <c:extLst>
              <c:ext xmlns:c16="http://schemas.microsoft.com/office/drawing/2014/chart" uri="{C3380CC4-5D6E-409C-BE32-E72D297353CC}">
                <c16:uniqueId val="{00000005-81F9-46C8-8EE6-F956EA348E4B}"/>
              </c:ext>
            </c:extLst>
          </c:dPt>
          <c:dLbls>
            <c:dLbl>
              <c:idx val="0"/>
              <c:layout>
                <c:manualLayout>
                  <c:x val="-0.43462306794983963"/>
                  <c:y val="-3.5934839441133133E-3"/>
                </c:manualLayout>
              </c:layout>
              <c:tx>
                <c:rich>
                  <a:bodyPr/>
                  <a:lstStyle/>
                  <a:p>
                    <a:fld id="{0CB5BE53-4FEB-4B33-9F0C-6B40B35A3D11}"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2740740740740742"/>
                      <c:h val="4.0776163091064271E-2"/>
                    </c:manualLayout>
                  </c15:layout>
                  <c15:dlblFieldTable/>
                  <c15:showDataLabelsRange val="0"/>
                </c:ext>
                <c:ext xmlns:c16="http://schemas.microsoft.com/office/drawing/2014/chart" uri="{C3380CC4-5D6E-409C-BE32-E72D297353CC}">
                  <c16:uniqueId val="{00000006-81F9-46C8-8EE6-F956EA348E4B}"/>
                </c:ext>
              </c:extLst>
            </c:dLbl>
            <c:dLbl>
              <c:idx val="5"/>
              <c:numFmt formatCode="#,##0" sourceLinked="0"/>
              <c:spPr>
                <a:noFill/>
                <a:ln>
                  <a:noFill/>
                </a:ln>
                <a:effectLst/>
              </c:spPr>
              <c:txPr>
                <a:bodyPr/>
                <a:lstStyle/>
                <a:p>
                  <a:pPr>
                    <a:defRPr sz="1400">
                      <a:solidFill>
                        <a:schemeClr val="bg1"/>
                      </a:solidFill>
                      <a:latin typeface="Franklin Gothic Book"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81F9-46C8-8EE6-F956EA348E4B}"/>
                </c:ext>
              </c:extLst>
            </c:dLbl>
            <c:dLbl>
              <c:idx val="13"/>
              <c:numFmt formatCode="#,##0" sourceLinked="0"/>
              <c:spPr>
                <a:noFill/>
                <a:ln>
                  <a:noFill/>
                </a:ln>
                <a:effectLst/>
              </c:spPr>
              <c:txPr>
                <a:bodyPr/>
                <a:lstStyle/>
                <a:p>
                  <a:pPr>
                    <a:defRPr sz="1400">
                      <a:solidFill>
                        <a:schemeClr val="bg1"/>
                      </a:solidFill>
                      <a:latin typeface="Franklin Gothic Book"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81F9-46C8-8EE6-F956EA348E4B}"/>
                </c:ext>
              </c:extLst>
            </c:dLbl>
            <c:numFmt formatCode="#,##0" sourceLinked="0"/>
            <c:spPr>
              <a:noFill/>
              <a:ln>
                <a:noFill/>
              </a:ln>
              <a:effectLst/>
            </c:spPr>
            <c:txPr>
              <a:bodyPr/>
              <a:lstStyle/>
              <a:p>
                <a:pPr>
                  <a:defRPr sz="1400">
                    <a:latin typeface="Franklin Gothic Book"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'Single Euro NA'!$D$3:$D$18</c:f>
              <c:numCache>
                <c:formatCode>General</c:formatCode>
                <c:ptCount val="16"/>
                <c:pt idx="0">
                  <c:v>63</c:v>
                </c:pt>
                <c:pt idx="1">
                  <c:v>67</c:v>
                </c:pt>
                <c:pt idx="2">
                  <c:v>59</c:v>
                </c:pt>
                <c:pt idx="3">
                  <c:v>45</c:v>
                </c:pt>
                <c:pt idx="4">
                  <c:v>66</c:v>
                </c:pt>
                <c:pt idx="5">
                  <c:v>72</c:v>
                </c:pt>
                <c:pt idx="6">
                  <c:v>55</c:v>
                </c:pt>
                <c:pt idx="7">
                  <c:v>35</c:v>
                </c:pt>
                <c:pt idx="8">
                  <c:v>64</c:v>
                </c:pt>
                <c:pt idx="9">
                  <c:v>53</c:v>
                </c:pt>
                <c:pt idx="10">
                  <c:v>61</c:v>
                </c:pt>
                <c:pt idx="12">
                  <c:v>57</c:v>
                </c:pt>
                <c:pt idx="13">
                  <c:v>74</c:v>
                </c:pt>
                <c:pt idx="15">
                  <c:v>36</c:v>
                </c:pt>
              </c:numCache>
            </c:numRef>
          </c:val>
          <c:extLst>
            <c:ext xmlns:c16="http://schemas.microsoft.com/office/drawing/2014/chart" uri="{C3380CC4-5D6E-409C-BE32-E72D297353CC}">
              <c16:uniqueId val="{00000007-81F9-46C8-8EE6-F956EA348E4B}"/>
            </c:ext>
          </c:extLst>
        </c:ser>
        <c:dLbls>
          <c:showLegendKey val="0"/>
          <c:showVal val="1"/>
          <c:showCatName val="0"/>
          <c:showSerName val="0"/>
          <c:showPercent val="0"/>
          <c:showBubbleSize val="0"/>
        </c:dLbls>
        <c:gapWidth val="25"/>
        <c:axId val="57942784"/>
        <c:axId val="57945472"/>
      </c:barChart>
      <c:catAx>
        <c:axId val="57942784"/>
        <c:scaling>
          <c:orientation val="maxMin"/>
        </c:scaling>
        <c:delete val="1"/>
        <c:axPos val="l"/>
        <c:numFmt formatCode="General" sourceLinked="0"/>
        <c:majorTickMark val="none"/>
        <c:minorTickMark val="none"/>
        <c:tickLblPos val="nextTo"/>
        <c:crossAx val="57945472"/>
        <c:crosses val="autoZero"/>
        <c:auto val="1"/>
        <c:lblAlgn val="ctr"/>
        <c:lblOffset val="0"/>
        <c:noMultiLvlLbl val="0"/>
      </c:catAx>
      <c:valAx>
        <c:axId val="57945472"/>
        <c:scaling>
          <c:orientation val="minMax"/>
          <c:max val="110"/>
          <c:min val="0"/>
        </c:scaling>
        <c:delete val="0"/>
        <c:axPos val="t"/>
        <c:numFmt formatCode="General" sourceLinked="1"/>
        <c:majorTickMark val="out"/>
        <c:minorTickMark val="none"/>
        <c:tickLblPos val="none"/>
        <c:spPr>
          <a:ln>
            <a:noFill/>
          </a:ln>
        </c:spPr>
        <c:crossAx val="57942784"/>
        <c:crosses val="autoZero"/>
        <c:crossBetween val="between"/>
      </c:valAx>
      <c:spPr>
        <a:noFill/>
      </c:spPr>
    </c:plotArea>
    <c:plotVisOnly val="1"/>
    <c:dispBlanksAs val="gap"/>
    <c:showDLblsOverMax val="0"/>
  </c:chart>
  <c:spPr>
    <a:noFill/>
    <a:ln>
      <a:noFill/>
    </a:ln>
  </c:spPr>
  <c:txPr>
    <a:bodyPr/>
    <a:lstStyle/>
    <a:p>
      <a:pPr algn="ctr">
        <a:defRPr lang="en-US" sz="800" b="0" i="0" u="none" strike="noStrike" kern="1200" baseline="0">
          <a:solidFill>
            <a:sysClr val="windowText" lastClr="000000"/>
          </a:solidFill>
          <a:latin typeface="Verdana" pitchFamily="34" charset="0"/>
          <a:ea typeface="+mn-ea"/>
          <a:cs typeface="+mn-cs"/>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30096237970251"/>
          <c:y val="1.6130246528696058E-3"/>
          <c:w val="0.74269910597112865"/>
          <c:h val="0.99775933529781169"/>
        </c:manualLayout>
      </c:layout>
      <c:barChart>
        <c:barDir val="bar"/>
        <c:grouping val="clustered"/>
        <c:varyColors val="0"/>
        <c:ser>
          <c:idx val="0"/>
          <c:order val="0"/>
          <c:spPr>
            <a:solidFill>
              <a:schemeClr val="bg2">
                <a:lumMod val="90000"/>
              </a:schemeClr>
            </a:solidFill>
          </c:spPr>
          <c:invertIfNegative val="0"/>
          <c:dPt>
            <c:idx val="10"/>
            <c:invertIfNegative val="0"/>
            <c:bubble3D val="0"/>
            <c:spPr>
              <a:solidFill>
                <a:schemeClr val="bg2">
                  <a:lumMod val="75000"/>
                </a:schemeClr>
              </a:solidFill>
            </c:spPr>
            <c:extLst>
              <c:ext xmlns:c16="http://schemas.microsoft.com/office/drawing/2014/chart" uri="{C3380CC4-5D6E-409C-BE32-E72D297353CC}">
                <c16:uniqueId val="{00000001-831A-4941-A0CD-160F0DABC03A}"/>
              </c:ext>
            </c:extLst>
          </c:dPt>
          <c:dLbls>
            <c:dLbl>
              <c:idx val="0"/>
              <c:layout>
                <c:manualLayout>
                  <c:x val="-0.43462306794983963"/>
                  <c:y val="-1.797025057289374E-3"/>
                </c:manualLayout>
              </c:layout>
              <c:tx>
                <c:rich>
                  <a:bodyPr/>
                  <a:lstStyle/>
                  <a:p>
                    <a:fld id="{597E7D99-4000-493C-B722-0C255597A24C}"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1814814814814815"/>
                      <c:h val="7.0097565325456024E-2"/>
                    </c:manualLayout>
                  </c15:layout>
                  <c15:dlblFieldTable/>
                  <c15:showDataLabelsRange val="0"/>
                </c:ext>
                <c:ext xmlns:c16="http://schemas.microsoft.com/office/drawing/2014/chart" uri="{C3380CC4-5D6E-409C-BE32-E72D297353CC}">
                  <c16:uniqueId val="{00000002-831A-4941-A0CD-160F0DABC03A}"/>
                </c:ext>
              </c:extLst>
            </c:dLbl>
            <c:spPr>
              <a:noFill/>
              <a:ln>
                <a:noFill/>
              </a:ln>
              <a:effectLst/>
            </c:spPr>
            <c:txPr>
              <a:bodyPr/>
              <a:lstStyle/>
              <a:p>
                <a:pPr>
                  <a:defRPr sz="1400">
                    <a:latin typeface="Franklin Gothic Book"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'Single Euro NA'!$E$3:$E$18</c:f>
              <c:numCache>
                <c:formatCode>General</c:formatCode>
                <c:ptCount val="16"/>
                <c:pt idx="0">
                  <c:v>63</c:v>
                </c:pt>
                <c:pt idx="1">
                  <c:v>55</c:v>
                </c:pt>
                <c:pt idx="2">
                  <c:v>59</c:v>
                </c:pt>
                <c:pt idx="3">
                  <c:v>56</c:v>
                </c:pt>
                <c:pt idx="4">
                  <c:v>47</c:v>
                </c:pt>
                <c:pt idx="5">
                  <c:v>39</c:v>
                </c:pt>
                <c:pt idx="6">
                  <c:v>41</c:v>
                </c:pt>
                <c:pt idx="7">
                  <c:v>51</c:v>
                </c:pt>
                <c:pt idx="8">
                  <c:v>40</c:v>
                </c:pt>
                <c:pt idx="9">
                  <c:v>53</c:v>
                </c:pt>
                <c:pt idx="10">
                  <c:v>52</c:v>
                </c:pt>
                <c:pt idx="12">
                  <c:v>47</c:v>
                </c:pt>
                <c:pt idx="13">
                  <c:v>58</c:v>
                </c:pt>
                <c:pt idx="15">
                  <c:v>30</c:v>
                </c:pt>
              </c:numCache>
            </c:numRef>
          </c:val>
          <c:extLst>
            <c:ext xmlns:c16="http://schemas.microsoft.com/office/drawing/2014/chart" uri="{C3380CC4-5D6E-409C-BE32-E72D297353CC}">
              <c16:uniqueId val="{00000003-831A-4941-A0CD-160F0DABC03A}"/>
            </c:ext>
          </c:extLst>
        </c:ser>
        <c:dLbls>
          <c:dLblPos val="inBase"/>
          <c:showLegendKey val="0"/>
          <c:showVal val="1"/>
          <c:showCatName val="0"/>
          <c:showSerName val="0"/>
          <c:showPercent val="0"/>
          <c:showBubbleSize val="0"/>
        </c:dLbls>
        <c:gapWidth val="25"/>
        <c:axId val="57942784"/>
        <c:axId val="57945472"/>
      </c:barChart>
      <c:catAx>
        <c:axId val="57942784"/>
        <c:scaling>
          <c:orientation val="maxMin"/>
        </c:scaling>
        <c:delete val="1"/>
        <c:axPos val="l"/>
        <c:numFmt formatCode="General" sourceLinked="0"/>
        <c:majorTickMark val="none"/>
        <c:minorTickMark val="none"/>
        <c:tickLblPos val="nextTo"/>
        <c:crossAx val="57945472"/>
        <c:crosses val="autoZero"/>
        <c:auto val="1"/>
        <c:lblAlgn val="ctr"/>
        <c:lblOffset val="0"/>
        <c:noMultiLvlLbl val="0"/>
      </c:catAx>
      <c:valAx>
        <c:axId val="57945472"/>
        <c:scaling>
          <c:orientation val="minMax"/>
          <c:max val="110"/>
          <c:min val="0"/>
        </c:scaling>
        <c:delete val="0"/>
        <c:axPos val="t"/>
        <c:numFmt formatCode="General" sourceLinked="1"/>
        <c:majorTickMark val="out"/>
        <c:minorTickMark val="none"/>
        <c:tickLblPos val="none"/>
        <c:spPr>
          <a:ln>
            <a:noFill/>
          </a:ln>
        </c:spPr>
        <c:crossAx val="57942784"/>
        <c:crosses val="autoZero"/>
        <c:crossBetween val="between"/>
      </c:valAx>
      <c:spPr>
        <a:noFill/>
      </c:spPr>
    </c:plotArea>
    <c:plotVisOnly val="1"/>
    <c:dispBlanksAs val="gap"/>
    <c:showDLblsOverMax val="0"/>
  </c:chart>
  <c:spPr>
    <a:noFill/>
    <a:ln>
      <a:noFill/>
    </a:ln>
  </c:spPr>
  <c:txPr>
    <a:bodyPr/>
    <a:lstStyle/>
    <a:p>
      <a:pPr algn="ctr">
        <a:defRPr lang="en-US" sz="800" b="0" i="0" u="none" strike="noStrike" kern="1200" baseline="0">
          <a:solidFill>
            <a:sysClr val="windowText" lastClr="000000"/>
          </a:solidFill>
          <a:latin typeface="Verdana" pitchFamily="34" charset="0"/>
          <a:ea typeface="+mn-ea"/>
          <a:cs typeface="+mn-cs"/>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30096237970251"/>
          <c:y val="1.6130246528696058E-3"/>
          <c:w val="0.74269910597112865"/>
          <c:h val="0.99775933529781169"/>
        </c:manualLayout>
      </c:layout>
      <c:barChart>
        <c:barDir val="bar"/>
        <c:grouping val="clustered"/>
        <c:varyColors val="0"/>
        <c:ser>
          <c:idx val="0"/>
          <c:order val="0"/>
          <c:spPr>
            <a:solidFill>
              <a:schemeClr val="bg2">
                <a:lumMod val="90000"/>
              </a:schemeClr>
            </a:solidFill>
          </c:spPr>
          <c:invertIfNegative val="0"/>
          <c:dPt>
            <c:idx val="9"/>
            <c:invertIfNegative val="0"/>
            <c:bubble3D val="0"/>
            <c:spPr>
              <a:solidFill>
                <a:schemeClr val="accent1"/>
              </a:solidFill>
            </c:spPr>
            <c:extLst>
              <c:ext xmlns:c16="http://schemas.microsoft.com/office/drawing/2014/chart" uri="{C3380CC4-5D6E-409C-BE32-E72D297353CC}">
                <c16:uniqueId val="{00000001-3E12-417D-91D7-99501E7150A5}"/>
              </c:ext>
            </c:extLst>
          </c:dPt>
          <c:dPt>
            <c:idx val="10"/>
            <c:invertIfNegative val="0"/>
            <c:bubble3D val="0"/>
            <c:spPr>
              <a:solidFill>
                <a:schemeClr val="bg2">
                  <a:lumMod val="75000"/>
                </a:schemeClr>
              </a:solidFill>
            </c:spPr>
            <c:extLst>
              <c:ext xmlns:c16="http://schemas.microsoft.com/office/drawing/2014/chart" uri="{C3380CC4-5D6E-409C-BE32-E72D297353CC}">
                <c16:uniqueId val="{00000003-3E12-417D-91D7-99501E7150A5}"/>
              </c:ext>
            </c:extLst>
          </c:dPt>
          <c:dLbls>
            <c:dLbl>
              <c:idx val="0"/>
              <c:layout>
                <c:manualLayout>
                  <c:x val="-0.25984652960046661"/>
                  <c:y val="-3.5937670293460307E-3"/>
                </c:manualLayout>
              </c:layout>
              <c:tx>
                <c:rich>
                  <a:bodyPr/>
                  <a:lstStyle/>
                  <a:p>
                    <a:fld id="{CEF71F24-D210-4650-89B8-D48F56719A88}"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8296296296296292"/>
                      <c:h val="4.9496037514455041E-2"/>
                    </c:manualLayout>
                  </c15:layout>
                  <c15:dlblFieldTable/>
                  <c15:showDataLabelsRange val="0"/>
                </c:ext>
                <c:ext xmlns:c16="http://schemas.microsoft.com/office/drawing/2014/chart" uri="{C3380CC4-5D6E-409C-BE32-E72D297353CC}">
                  <c16:uniqueId val="{00000004-3E12-417D-91D7-99501E7150A5}"/>
                </c:ext>
              </c:extLst>
            </c:dLbl>
            <c:dLbl>
              <c:idx val="9"/>
              <c:tx>
                <c:rich>
                  <a:bodyPr/>
                  <a:lstStyle/>
                  <a:p>
                    <a:fld id="{B77F8785-98BB-4F8D-B0C1-CF6C178BC54E}" type="VALUE">
                      <a:rPr lang="en-US">
                        <a:solidFill>
                          <a:schemeClr val="bg1"/>
                        </a:solidFill>
                      </a:rPr>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12-417D-91D7-99501E7150A5}"/>
                </c:ext>
              </c:extLst>
            </c:dLbl>
            <c:spPr>
              <a:noFill/>
              <a:ln>
                <a:noFill/>
              </a:ln>
              <a:effectLst/>
            </c:spPr>
            <c:txPr>
              <a:bodyPr/>
              <a:lstStyle/>
              <a:p>
                <a:pPr>
                  <a:defRPr sz="1400">
                    <a:latin typeface="Franklin Gothic Book"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'Single Euro NA'!$F$3:$F$18</c:f>
              <c:numCache>
                <c:formatCode>General</c:formatCode>
                <c:ptCount val="16"/>
                <c:pt idx="0">
                  <c:v>33</c:v>
                </c:pt>
                <c:pt idx="1">
                  <c:v>40</c:v>
                </c:pt>
                <c:pt idx="2">
                  <c:v>41</c:v>
                </c:pt>
                <c:pt idx="3">
                  <c:v>20</c:v>
                </c:pt>
                <c:pt idx="4">
                  <c:v>30</c:v>
                </c:pt>
                <c:pt idx="5">
                  <c:v>42</c:v>
                </c:pt>
                <c:pt idx="6">
                  <c:v>40</c:v>
                </c:pt>
                <c:pt idx="7">
                  <c:v>26</c:v>
                </c:pt>
                <c:pt idx="8">
                  <c:v>45</c:v>
                </c:pt>
                <c:pt idx="9">
                  <c:v>65</c:v>
                </c:pt>
                <c:pt idx="10">
                  <c:v>40</c:v>
                </c:pt>
                <c:pt idx="12">
                  <c:v>32</c:v>
                </c:pt>
                <c:pt idx="13">
                  <c:v>50</c:v>
                </c:pt>
              </c:numCache>
            </c:numRef>
          </c:val>
          <c:extLst>
            <c:ext xmlns:c16="http://schemas.microsoft.com/office/drawing/2014/chart" uri="{C3380CC4-5D6E-409C-BE32-E72D297353CC}">
              <c16:uniqueId val="{00000005-3E12-417D-91D7-99501E7150A5}"/>
            </c:ext>
          </c:extLst>
        </c:ser>
        <c:dLbls>
          <c:dLblPos val="inBase"/>
          <c:showLegendKey val="0"/>
          <c:showVal val="1"/>
          <c:showCatName val="0"/>
          <c:showSerName val="0"/>
          <c:showPercent val="0"/>
          <c:showBubbleSize val="0"/>
        </c:dLbls>
        <c:gapWidth val="25"/>
        <c:axId val="57942784"/>
        <c:axId val="57945472"/>
      </c:barChart>
      <c:catAx>
        <c:axId val="57942784"/>
        <c:scaling>
          <c:orientation val="maxMin"/>
        </c:scaling>
        <c:delete val="1"/>
        <c:axPos val="l"/>
        <c:numFmt formatCode="General" sourceLinked="0"/>
        <c:majorTickMark val="none"/>
        <c:minorTickMark val="none"/>
        <c:tickLblPos val="nextTo"/>
        <c:crossAx val="57945472"/>
        <c:crosses val="autoZero"/>
        <c:auto val="1"/>
        <c:lblAlgn val="ctr"/>
        <c:lblOffset val="0"/>
        <c:noMultiLvlLbl val="0"/>
      </c:catAx>
      <c:valAx>
        <c:axId val="57945472"/>
        <c:scaling>
          <c:orientation val="minMax"/>
          <c:max val="110"/>
          <c:min val="0"/>
        </c:scaling>
        <c:delete val="0"/>
        <c:axPos val="t"/>
        <c:numFmt formatCode="General" sourceLinked="1"/>
        <c:majorTickMark val="out"/>
        <c:minorTickMark val="none"/>
        <c:tickLblPos val="none"/>
        <c:spPr>
          <a:ln>
            <a:noFill/>
          </a:ln>
        </c:spPr>
        <c:crossAx val="57942784"/>
        <c:crosses val="autoZero"/>
        <c:crossBetween val="between"/>
      </c:valAx>
      <c:spPr>
        <a:noFill/>
      </c:spPr>
    </c:plotArea>
    <c:plotVisOnly val="1"/>
    <c:dispBlanksAs val="gap"/>
    <c:showDLblsOverMax val="0"/>
  </c:chart>
  <c:spPr>
    <a:noFill/>
    <a:ln>
      <a:noFill/>
    </a:ln>
  </c:spPr>
  <c:txPr>
    <a:bodyPr/>
    <a:lstStyle/>
    <a:p>
      <a:pPr algn="ctr">
        <a:defRPr lang="en-US" sz="800" b="0" i="0" u="none" strike="noStrike" kern="1200" baseline="0">
          <a:solidFill>
            <a:sysClr val="windowText" lastClr="000000"/>
          </a:solidFill>
          <a:latin typeface="Verdana" pitchFamily="34" charset="0"/>
          <a:ea typeface="+mn-ea"/>
          <a:cs typeface="+mn-cs"/>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62658673921774"/>
          <c:y val="2.8667426287229968E-2"/>
          <c:w val="0.74269910597112865"/>
          <c:h val="0.93763752745192552"/>
        </c:manualLayout>
      </c:layout>
      <c:barChart>
        <c:barDir val="bar"/>
        <c:grouping val="clustered"/>
        <c:varyColors val="0"/>
        <c:ser>
          <c:idx val="0"/>
          <c:order val="0"/>
          <c:tx>
            <c:strRef>
              <c:f>'Single Euro NA'!$B$2</c:f>
              <c:strCache>
                <c:ptCount val="1"/>
                <c:pt idx="0">
                  <c:v>Climate change</c:v>
                </c:pt>
              </c:strCache>
            </c:strRef>
          </c:tx>
          <c:spPr>
            <a:noFill/>
          </c:spPr>
          <c:invertIfNegative val="0"/>
          <c:dPt>
            <c:idx val="0"/>
            <c:invertIfNegative val="0"/>
            <c:bubble3D val="0"/>
            <c:extLst>
              <c:ext xmlns:c16="http://schemas.microsoft.com/office/drawing/2014/chart" uri="{C3380CC4-5D6E-409C-BE32-E72D297353CC}">
                <c16:uniqueId val="{00000000-EC55-4DDD-87E3-532A935635FD}"/>
              </c:ext>
            </c:extLst>
          </c:dPt>
          <c:dPt>
            <c:idx val="1"/>
            <c:invertIfNegative val="0"/>
            <c:bubble3D val="0"/>
            <c:extLst>
              <c:ext xmlns:c16="http://schemas.microsoft.com/office/drawing/2014/chart" uri="{C3380CC4-5D6E-409C-BE32-E72D297353CC}">
                <c16:uniqueId val="{00000001-EC55-4DDD-87E3-532A935635FD}"/>
              </c:ext>
            </c:extLst>
          </c:dPt>
          <c:dPt>
            <c:idx val="2"/>
            <c:invertIfNegative val="0"/>
            <c:bubble3D val="0"/>
            <c:extLst>
              <c:ext xmlns:c16="http://schemas.microsoft.com/office/drawing/2014/chart" uri="{C3380CC4-5D6E-409C-BE32-E72D297353CC}">
                <c16:uniqueId val="{00000002-EC55-4DDD-87E3-532A935635FD}"/>
              </c:ext>
            </c:extLst>
          </c:dPt>
          <c:dPt>
            <c:idx val="3"/>
            <c:invertIfNegative val="0"/>
            <c:bubble3D val="0"/>
            <c:extLst>
              <c:ext xmlns:c16="http://schemas.microsoft.com/office/drawing/2014/chart" uri="{C3380CC4-5D6E-409C-BE32-E72D297353CC}">
                <c16:uniqueId val="{00000003-EC55-4DDD-87E3-532A935635FD}"/>
              </c:ext>
            </c:extLst>
          </c:dPt>
          <c:dLbls>
            <c:delete val="1"/>
          </c:dLbls>
          <c:cat>
            <c:strRef>
              <c:f>'Single Euro NA'!$A$3:$A$18</c:f>
              <c:strCache>
                <c:ptCount val="16"/>
                <c:pt idx="0">
                  <c:v>Greece</c:v>
                </c:pt>
                <c:pt idx="1">
                  <c:v>France</c:v>
                </c:pt>
                <c:pt idx="2">
                  <c:v>Spain</c:v>
                </c:pt>
                <c:pt idx="3">
                  <c:v>Italy</c:v>
                </c:pt>
                <c:pt idx="4">
                  <c:v>Germany</c:v>
                </c:pt>
                <c:pt idx="5">
                  <c:v>Netherlands</c:v>
                </c:pt>
                <c:pt idx="6">
                  <c:v>Sweden</c:v>
                </c:pt>
                <c:pt idx="7">
                  <c:v>Hungary</c:v>
                </c:pt>
                <c:pt idx="8">
                  <c:v>UK</c:v>
                </c:pt>
                <c:pt idx="9">
                  <c:v>Poland</c:v>
                </c:pt>
                <c:pt idx="10">
                  <c:v>MEDIAN</c:v>
                </c:pt>
                <c:pt idx="12">
                  <c:v>Canada</c:v>
                </c:pt>
                <c:pt idx="13">
                  <c:v>U.S.</c:v>
                </c:pt>
                <c:pt idx="15">
                  <c:v>Russia</c:v>
                </c:pt>
              </c:strCache>
            </c:strRef>
          </c:cat>
          <c:val>
            <c:numRef>
              <c:f>'Single Euro NA'!$B$3:$B$18</c:f>
              <c:numCache>
                <c:formatCode>General</c:formatCode>
                <c:ptCount val="16"/>
                <c:pt idx="0">
                  <c:v>90</c:v>
                </c:pt>
                <c:pt idx="1">
                  <c:v>83</c:v>
                </c:pt>
                <c:pt idx="2">
                  <c:v>81</c:v>
                </c:pt>
                <c:pt idx="3">
                  <c:v>71</c:v>
                </c:pt>
                <c:pt idx="4">
                  <c:v>71</c:v>
                </c:pt>
                <c:pt idx="5">
                  <c:v>70</c:v>
                </c:pt>
                <c:pt idx="6">
                  <c:v>69</c:v>
                </c:pt>
                <c:pt idx="7">
                  <c:v>66</c:v>
                </c:pt>
                <c:pt idx="8">
                  <c:v>66</c:v>
                </c:pt>
                <c:pt idx="9">
                  <c:v>55</c:v>
                </c:pt>
                <c:pt idx="10">
                  <c:v>70.5</c:v>
                </c:pt>
                <c:pt idx="12">
                  <c:v>66</c:v>
                </c:pt>
                <c:pt idx="13">
                  <c:v>59</c:v>
                </c:pt>
                <c:pt idx="15">
                  <c:v>43</c:v>
                </c:pt>
              </c:numCache>
            </c:numRef>
          </c:val>
          <c:extLst>
            <c:ext xmlns:c16="http://schemas.microsoft.com/office/drawing/2014/chart" uri="{C3380CC4-5D6E-409C-BE32-E72D297353CC}">
              <c16:uniqueId val="{00000004-EC55-4DDD-87E3-532A935635FD}"/>
            </c:ext>
          </c:extLst>
        </c:ser>
        <c:dLbls>
          <c:showLegendKey val="0"/>
          <c:showVal val="1"/>
          <c:showCatName val="0"/>
          <c:showSerName val="0"/>
          <c:showPercent val="0"/>
          <c:showBubbleSize val="0"/>
        </c:dLbls>
        <c:gapWidth val="25"/>
        <c:axId val="57942784"/>
        <c:axId val="57945472"/>
      </c:barChart>
      <c:catAx>
        <c:axId val="57942784"/>
        <c:scaling>
          <c:orientation val="maxMin"/>
        </c:scaling>
        <c:delete val="0"/>
        <c:axPos val="l"/>
        <c:numFmt formatCode="General" sourceLinked="0"/>
        <c:majorTickMark val="none"/>
        <c:minorTickMark val="none"/>
        <c:tickLblPos val="nextTo"/>
        <c:spPr>
          <a:ln>
            <a:noFill/>
          </a:ln>
        </c:spPr>
        <c:crossAx val="57945472"/>
        <c:crosses val="autoZero"/>
        <c:auto val="1"/>
        <c:lblAlgn val="ctr"/>
        <c:lblOffset val="0"/>
        <c:noMultiLvlLbl val="0"/>
      </c:catAx>
      <c:valAx>
        <c:axId val="57945472"/>
        <c:scaling>
          <c:orientation val="minMax"/>
          <c:max val="110"/>
          <c:min val="0"/>
        </c:scaling>
        <c:delete val="0"/>
        <c:axPos val="t"/>
        <c:numFmt formatCode="General" sourceLinked="1"/>
        <c:majorTickMark val="out"/>
        <c:minorTickMark val="none"/>
        <c:tickLblPos val="none"/>
        <c:spPr>
          <a:ln>
            <a:noFill/>
          </a:ln>
        </c:spPr>
        <c:crossAx val="57942784"/>
        <c:crosses val="autoZero"/>
        <c:crossBetween val="between"/>
      </c:valAx>
      <c:spPr>
        <a:noFill/>
      </c:spPr>
    </c:plotArea>
    <c:plotVisOnly val="1"/>
    <c:dispBlanksAs val="gap"/>
    <c:showDLblsOverMax val="0"/>
  </c:chart>
  <c:spPr>
    <a:noFill/>
    <a:ln>
      <a:noFill/>
    </a:ln>
  </c:spPr>
  <c:txPr>
    <a:bodyPr/>
    <a:lstStyle/>
    <a:p>
      <a:pPr algn="ctr">
        <a:defRPr lang="en-US" sz="1400" b="0" i="0" u="none" strike="noStrike" kern="1200" baseline="0">
          <a:solidFill>
            <a:sysClr val="windowText" lastClr="000000"/>
          </a:solidFill>
          <a:latin typeface="+mn-lt"/>
          <a:ea typeface="+mn-ea"/>
          <a:cs typeface="+mn-cs"/>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271215385010368E-2"/>
          <c:y val="0"/>
          <c:w val="0.92882171763725707"/>
          <c:h val="0.88768982824515352"/>
        </c:manualLayout>
      </c:layout>
      <c:barChart>
        <c:barDir val="col"/>
        <c:grouping val="clustered"/>
        <c:varyColors val="0"/>
        <c:ser>
          <c:idx val="0"/>
          <c:order val="0"/>
          <c:spPr>
            <a:solidFill>
              <a:schemeClr val="tx2"/>
            </a:solidFill>
          </c:spPr>
          <c:invertIfNegative val="0"/>
          <c:dPt>
            <c:idx val="1"/>
            <c:invertIfNegative val="0"/>
            <c:bubble3D val="0"/>
            <c:spPr>
              <a:solidFill>
                <a:schemeClr val="accent1"/>
              </a:solidFill>
            </c:spPr>
            <c:extLst>
              <c:ext xmlns:c16="http://schemas.microsoft.com/office/drawing/2014/chart" uri="{C3380CC4-5D6E-409C-BE32-E72D297353CC}">
                <c16:uniqueId val="{00000001-BAE9-4E3F-8B73-5C63614E0038}"/>
              </c:ext>
            </c:extLst>
          </c:dPt>
          <c:dLbls>
            <c:dLbl>
              <c:idx val="0"/>
              <c:tx>
                <c:rich>
                  <a:bodyPr/>
                  <a:lstStyle/>
                  <a:p>
                    <a:r>
                      <a:rPr lang="en-US"/>
                      <a:t>74%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E9-4E3F-8B73-5C63614E0038}"/>
                </c:ext>
              </c:extLst>
            </c:dLbl>
            <c:dLbl>
              <c:idx val="1"/>
              <c:tx>
                <c:rich>
                  <a:bodyPr/>
                  <a:lstStyle/>
                  <a:p>
                    <a:fld id="{5109EECB-E192-45DE-9638-BA67788377EB}"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E9-4E3F-8B73-5C63614E0038}"/>
                </c:ext>
              </c:extLst>
            </c:dLbl>
            <c:dLbl>
              <c:idx val="5"/>
              <c:spPr/>
              <c:txPr>
                <a:bodyPr wrap="none"/>
                <a:lstStyle/>
                <a:p>
                  <a:pPr>
                    <a:defRPr sz="1400">
                      <a:solidFill>
                        <a:schemeClr val="bg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E9-4E3F-8B73-5C63614E0038}"/>
                </c:ext>
              </c:extLst>
            </c:dLbl>
            <c:dLbl>
              <c:idx val="10"/>
              <c:spPr/>
              <c:txPr>
                <a:bodyPr wrap="none"/>
                <a:lstStyle/>
                <a:p>
                  <a:pPr>
                    <a:defRPr sz="1400">
                      <a:solidFill>
                        <a:schemeClr val="bg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E9-4E3F-8B73-5C63614E0038}"/>
                </c:ext>
              </c:extLst>
            </c:dLbl>
            <c:spPr>
              <a:noFill/>
              <a:ln>
                <a:noFill/>
              </a:ln>
              <a:effectLst/>
            </c:spPr>
            <c:txPr>
              <a:bodyPr wrap="none"/>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Q48c!$A$4:$A$5</c:f>
              <c:strCache>
                <c:ptCount val="2"/>
                <c:pt idx="0">
                  <c:v>Likely</c:v>
                </c:pt>
                <c:pt idx="1">
                  <c:v>Unlikely</c:v>
                </c:pt>
              </c:strCache>
            </c:strRef>
          </c:cat>
          <c:val>
            <c:numRef>
              <c:f>Q48c!$B$4:$B$5</c:f>
              <c:numCache>
                <c:formatCode>0</c:formatCode>
                <c:ptCount val="2"/>
                <c:pt idx="0">
                  <c:v>74</c:v>
                </c:pt>
                <c:pt idx="1">
                  <c:v>21</c:v>
                </c:pt>
              </c:numCache>
            </c:numRef>
          </c:val>
          <c:extLst>
            <c:ext xmlns:c16="http://schemas.microsoft.com/office/drawing/2014/chart" uri="{C3380CC4-5D6E-409C-BE32-E72D297353CC}">
              <c16:uniqueId val="{00000005-BAE9-4E3F-8B73-5C63614E0038}"/>
            </c:ext>
          </c:extLst>
        </c:ser>
        <c:dLbls>
          <c:showLegendKey val="0"/>
          <c:showVal val="0"/>
          <c:showCatName val="0"/>
          <c:showSerName val="0"/>
          <c:showPercent val="0"/>
          <c:showBubbleSize val="0"/>
        </c:dLbls>
        <c:gapWidth val="33"/>
        <c:axId val="66657664"/>
        <c:axId val="66667648"/>
      </c:barChart>
      <c:catAx>
        <c:axId val="66657664"/>
        <c:scaling>
          <c:orientation val="minMax"/>
        </c:scaling>
        <c:delete val="0"/>
        <c:axPos val="b"/>
        <c:numFmt formatCode="General" sourceLinked="1"/>
        <c:majorTickMark val="none"/>
        <c:minorTickMark val="none"/>
        <c:tickLblPos val="nextTo"/>
        <c:txPr>
          <a:bodyPr/>
          <a:lstStyle/>
          <a:p>
            <a:pPr>
              <a:defRPr sz="1400"/>
            </a:pPr>
            <a:endParaRPr lang="en-US"/>
          </a:p>
        </c:txPr>
        <c:crossAx val="66667648"/>
        <c:crosses val="autoZero"/>
        <c:auto val="1"/>
        <c:lblAlgn val="ctr"/>
        <c:lblOffset val="100"/>
        <c:noMultiLvlLbl val="0"/>
      </c:catAx>
      <c:valAx>
        <c:axId val="66667648"/>
        <c:scaling>
          <c:orientation val="minMax"/>
          <c:max val="77"/>
          <c:min val="0"/>
        </c:scaling>
        <c:delete val="0"/>
        <c:axPos val="l"/>
        <c:numFmt formatCode="0" sourceLinked="1"/>
        <c:majorTickMark val="none"/>
        <c:minorTickMark val="none"/>
        <c:tickLblPos val="none"/>
        <c:spPr>
          <a:ln>
            <a:noFill/>
          </a:ln>
        </c:spPr>
        <c:crossAx val="66657664"/>
        <c:crosses val="autoZero"/>
        <c:crossBetween val="between"/>
        <c:majorUnit val="1"/>
      </c:valAx>
    </c:plotArea>
    <c:plotVisOnly val="1"/>
    <c:dispBlanksAs val="gap"/>
    <c:showDLblsOverMax val="0"/>
  </c:chart>
  <c:spPr>
    <a:ln>
      <a:noFill/>
    </a:ln>
  </c:spPr>
  <c:txPr>
    <a:bodyPr/>
    <a:lstStyle/>
    <a:p>
      <a:pPr>
        <a:defRPr sz="900">
          <a:latin typeface="Franklin Gothic Book" panose="020B05030201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271215385010368E-2"/>
          <c:y val="0"/>
          <c:w val="0.92882171763725707"/>
          <c:h val="0.88768982824515352"/>
        </c:manualLayout>
      </c:layout>
      <c:barChart>
        <c:barDir val="col"/>
        <c:grouping val="clustered"/>
        <c:varyColors val="0"/>
        <c:ser>
          <c:idx val="0"/>
          <c:order val="0"/>
          <c:spPr>
            <a:solidFill>
              <a:schemeClr val="tx2"/>
            </a:solidFill>
          </c:spPr>
          <c:invertIfNegative val="0"/>
          <c:dPt>
            <c:idx val="1"/>
            <c:invertIfNegative val="0"/>
            <c:bubble3D val="0"/>
            <c:spPr>
              <a:solidFill>
                <a:schemeClr val="accent1"/>
              </a:solidFill>
            </c:spPr>
            <c:extLst>
              <c:ext xmlns:c16="http://schemas.microsoft.com/office/drawing/2014/chart" uri="{C3380CC4-5D6E-409C-BE32-E72D297353CC}">
                <c16:uniqueId val="{00000001-48A6-4B59-949A-67A0D45C154A}"/>
              </c:ext>
            </c:extLst>
          </c:dPt>
          <c:dLbls>
            <c:dLbl>
              <c:idx val="0"/>
              <c:tx>
                <c:rich>
                  <a:bodyPr/>
                  <a:lstStyle/>
                  <a:p>
                    <a:r>
                      <a:rPr lang="en-US"/>
                      <a:t>69%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A6-4B59-949A-67A0D45C154A}"/>
                </c:ext>
              </c:extLst>
            </c:dLbl>
            <c:dLbl>
              <c:idx val="1"/>
              <c:tx>
                <c:rich>
                  <a:bodyPr/>
                  <a:lstStyle/>
                  <a:p>
                    <a:fld id="{5109EECB-E192-45DE-9638-BA67788377EB}"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A6-4B59-949A-67A0D45C154A}"/>
                </c:ext>
              </c:extLst>
            </c:dLbl>
            <c:dLbl>
              <c:idx val="5"/>
              <c:spPr/>
              <c:txPr>
                <a:bodyPr wrap="none"/>
                <a:lstStyle/>
                <a:p>
                  <a:pPr>
                    <a:defRPr sz="1400">
                      <a:solidFill>
                        <a:schemeClr val="tx1">
                          <a:lumMod val="65000"/>
                          <a:lumOff val="35000"/>
                        </a:schemeClr>
                      </a:solidFill>
                      <a:latin typeface="Franklin Gothic Book" panose="020B05030201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A6-4B59-949A-67A0D45C154A}"/>
                </c:ext>
              </c:extLst>
            </c:dLbl>
            <c:dLbl>
              <c:idx val="10"/>
              <c:spPr/>
              <c:txPr>
                <a:bodyPr wrap="none"/>
                <a:lstStyle/>
                <a:p>
                  <a:pPr>
                    <a:defRPr sz="1400">
                      <a:solidFill>
                        <a:schemeClr val="tx1">
                          <a:lumMod val="65000"/>
                          <a:lumOff val="35000"/>
                        </a:schemeClr>
                      </a:solidFill>
                      <a:latin typeface="Franklin Gothic Book" panose="020B05030201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A6-4B59-949A-67A0D45C154A}"/>
                </c:ext>
              </c:extLst>
            </c:dLbl>
            <c:spPr>
              <a:noFill/>
              <a:ln>
                <a:noFill/>
              </a:ln>
              <a:effectLst/>
            </c:spPr>
            <c:txPr>
              <a:bodyPr wrap="none"/>
              <a:lstStyle/>
              <a:p>
                <a:pPr>
                  <a:defRPr sz="1400">
                    <a:solidFill>
                      <a:schemeClr val="bg1"/>
                    </a:solidFill>
                    <a:latin typeface="Franklin Gothic Book" panose="020B05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Q48a!$A$4:$A$5</c:f>
              <c:strCache>
                <c:ptCount val="2"/>
                <c:pt idx="0">
                  <c:v>Likely</c:v>
                </c:pt>
                <c:pt idx="1">
                  <c:v>Unlikely</c:v>
                </c:pt>
              </c:strCache>
            </c:strRef>
          </c:cat>
          <c:val>
            <c:numRef>
              <c:f>Q48a!$B$4:$B$5</c:f>
              <c:numCache>
                <c:formatCode>0</c:formatCode>
                <c:ptCount val="2"/>
                <c:pt idx="0">
                  <c:v>69</c:v>
                </c:pt>
                <c:pt idx="1">
                  <c:v>25</c:v>
                </c:pt>
              </c:numCache>
            </c:numRef>
          </c:val>
          <c:extLst>
            <c:ext xmlns:c16="http://schemas.microsoft.com/office/drawing/2014/chart" uri="{C3380CC4-5D6E-409C-BE32-E72D297353CC}">
              <c16:uniqueId val="{00000005-48A6-4B59-949A-67A0D45C154A}"/>
            </c:ext>
          </c:extLst>
        </c:ser>
        <c:dLbls>
          <c:showLegendKey val="0"/>
          <c:showVal val="0"/>
          <c:showCatName val="0"/>
          <c:showSerName val="0"/>
          <c:showPercent val="0"/>
          <c:showBubbleSize val="0"/>
        </c:dLbls>
        <c:gapWidth val="33"/>
        <c:axId val="66657664"/>
        <c:axId val="66667648"/>
      </c:barChart>
      <c:catAx>
        <c:axId val="66657664"/>
        <c:scaling>
          <c:orientation val="minMax"/>
        </c:scaling>
        <c:delete val="0"/>
        <c:axPos val="b"/>
        <c:numFmt formatCode="General" sourceLinked="1"/>
        <c:majorTickMark val="none"/>
        <c:minorTickMark val="none"/>
        <c:tickLblPos val="nextTo"/>
        <c:txPr>
          <a:bodyPr/>
          <a:lstStyle/>
          <a:p>
            <a:pPr>
              <a:defRPr sz="1400">
                <a:latin typeface="Franklin Gothic Book" pitchFamily="34" charset="0"/>
              </a:defRPr>
            </a:pPr>
            <a:endParaRPr lang="en-US"/>
          </a:p>
        </c:txPr>
        <c:crossAx val="66667648"/>
        <c:crosses val="autoZero"/>
        <c:auto val="1"/>
        <c:lblAlgn val="ctr"/>
        <c:lblOffset val="100"/>
        <c:noMultiLvlLbl val="0"/>
      </c:catAx>
      <c:valAx>
        <c:axId val="66667648"/>
        <c:scaling>
          <c:orientation val="minMax"/>
          <c:max val="77"/>
          <c:min val="0"/>
        </c:scaling>
        <c:delete val="0"/>
        <c:axPos val="l"/>
        <c:numFmt formatCode="0" sourceLinked="1"/>
        <c:majorTickMark val="none"/>
        <c:minorTickMark val="none"/>
        <c:tickLblPos val="none"/>
        <c:spPr>
          <a:ln>
            <a:noFill/>
          </a:ln>
        </c:spPr>
        <c:txPr>
          <a:bodyPr/>
          <a:lstStyle/>
          <a:p>
            <a:pPr>
              <a:defRPr sz="900">
                <a:latin typeface="Franklin Gothic Book" panose="020B0503020102020204" pitchFamily="34" charset="0"/>
                <a:ea typeface="Verdana" panose="020B0604030504040204" pitchFamily="34" charset="0"/>
                <a:cs typeface="Verdana" panose="020B0604030504040204" pitchFamily="34" charset="0"/>
              </a:defRPr>
            </a:pPr>
            <a:endParaRPr lang="en-US"/>
          </a:p>
        </c:txPr>
        <c:crossAx val="66657664"/>
        <c:crosses val="autoZero"/>
        <c:crossBetween val="between"/>
        <c:majorUnit val="1"/>
      </c:valAx>
    </c:plotArea>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271215385010368E-2"/>
          <c:y val="0"/>
          <c:w val="0.92882171763725707"/>
          <c:h val="0.88768982824515352"/>
        </c:manualLayout>
      </c:layout>
      <c:barChart>
        <c:barDir val="col"/>
        <c:grouping val="clustered"/>
        <c:varyColors val="0"/>
        <c:ser>
          <c:idx val="0"/>
          <c:order val="0"/>
          <c:spPr>
            <a:solidFill>
              <a:schemeClr val="tx2"/>
            </a:solidFill>
          </c:spPr>
          <c:invertIfNegative val="0"/>
          <c:dPt>
            <c:idx val="1"/>
            <c:invertIfNegative val="0"/>
            <c:bubble3D val="0"/>
            <c:spPr>
              <a:solidFill>
                <a:schemeClr val="accent1"/>
              </a:solidFill>
            </c:spPr>
            <c:extLst>
              <c:ext xmlns:c16="http://schemas.microsoft.com/office/drawing/2014/chart" uri="{C3380CC4-5D6E-409C-BE32-E72D297353CC}">
                <c16:uniqueId val="{00000001-64F9-49A8-B433-07C4A4B70C28}"/>
              </c:ext>
            </c:extLst>
          </c:dPt>
          <c:dLbls>
            <c:dLbl>
              <c:idx val="0"/>
              <c:tx>
                <c:rich>
                  <a:bodyPr/>
                  <a:lstStyle/>
                  <a:p>
                    <a:r>
                      <a:rPr lang="en-US"/>
                      <a:t>61%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F9-49A8-B433-07C4A4B70C28}"/>
                </c:ext>
              </c:extLst>
            </c:dLbl>
            <c:dLbl>
              <c:idx val="1"/>
              <c:tx>
                <c:rich>
                  <a:bodyPr/>
                  <a:lstStyle/>
                  <a:p>
                    <a:fld id="{5109EECB-E192-45DE-9638-BA67788377EB}"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F9-49A8-B433-07C4A4B70C28}"/>
                </c:ext>
              </c:extLst>
            </c:dLbl>
            <c:dLbl>
              <c:idx val="5"/>
              <c:spPr/>
              <c:txPr>
                <a:bodyPr wrap="none"/>
                <a:lstStyle/>
                <a:p>
                  <a:pPr>
                    <a:defRPr sz="1400">
                      <a:solidFill>
                        <a:schemeClr val="tx1">
                          <a:lumMod val="65000"/>
                          <a:lumOff val="35000"/>
                        </a:schemeClr>
                      </a:solidFill>
                      <a:latin typeface="Franklin Gothic Book" panose="020B05030201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F9-49A8-B433-07C4A4B70C28}"/>
                </c:ext>
              </c:extLst>
            </c:dLbl>
            <c:dLbl>
              <c:idx val="10"/>
              <c:spPr/>
              <c:txPr>
                <a:bodyPr wrap="none"/>
                <a:lstStyle/>
                <a:p>
                  <a:pPr>
                    <a:defRPr sz="1400">
                      <a:solidFill>
                        <a:schemeClr val="tx1">
                          <a:lumMod val="65000"/>
                          <a:lumOff val="35000"/>
                        </a:schemeClr>
                      </a:solidFill>
                      <a:latin typeface="Franklin Gothic Book" panose="020B05030201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F9-49A8-B433-07C4A4B70C28}"/>
                </c:ext>
              </c:extLst>
            </c:dLbl>
            <c:spPr>
              <a:noFill/>
              <a:ln>
                <a:noFill/>
              </a:ln>
              <a:effectLst/>
            </c:spPr>
            <c:txPr>
              <a:bodyPr wrap="none"/>
              <a:lstStyle/>
              <a:p>
                <a:pPr>
                  <a:defRPr sz="1400">
                    <a:solidFill>
                      <a:schemeClr val="bg1"/>
                    </a:solidFill>
                    <a:latin typeface="Franklin Gothic Book" panose="020B05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Q48b!$A$4:$A$5</c:f>
              <c:strCache>
                <c:ptCount val="2"/>
                <c:pt idx="0">
                  <c:v>Likely</c:v>
                </c:pt>
                <c:pt idx="1">
                  <c:v>Unlikely</c:v>
                </c:pt>
              </c:strCache>
            </c:strRef>
          </c:cat>
          <c:val>
            <c:numRef>
              <c:f>Q48b!$B$4:$B$5</c:f>
              <c:numCache>
                <c:formatCode>0</c:formatCode>
                <c:ptCount val="2"/>
                <c:pt idx="0">
                  <c:v>61</c:v>
                </c:pt>
                <c:pt idx="1">
                  <c:v>33</c:v>
                </c:pt>
              </c:numCache>
            </c:numRef>
          </c:val>
          <c:extLst>
            <c:ext xmlns:c16="http://schemas.microsoft.com/office/drawing/2014/chart" uri="{C3380CC4-5D6E-409C-BE32-E72D297353CC}">
              <c16:uniqueId val="{00000005-64F9-49A8-B433-07C4A4B70C28}"/>
            </c:ext>
          </c:extLst>
        </c:ser>
        <c:dLbls>
          <c:showLegendKey val="0"/>
          <c:showVal val="0"/>
          <c:showCatName val="0"/>
          <c:showSerName val="0"/>
          <c:showPercent val="0"/>
          <c:showBubbleSize val="0"/>
        </c:dLbls>
        <c:gapWidth val="33"/>
        <c:axId val="66657664"/>
        <c:axId val="66667648"/>
      </c:barChart>
      <c:catAx>
        <c:axId val="66657664"/>
        <c:scaling>
          <c:orientation val="minMax"/>
        </c:scaling>
        <c:delete val="0"/>
        <c:axPos val="b"/>
        <c:numFmt formatCode="General" sourceLinked="1"/>
        <c:majorTickMark val="none"/>
        <c:minorTickMark val="none"/>
        <c:tickLblPos val="nextTo"/>
        <c:txPr>
          <a:bodyPr/>
          <a:lstStyle/>
          <a:p>
            <a:pPr>
              <a:defRPr sz="1400">
                <a:latin typeface="Franklin Gothic Book" pitchFamily="34" charset="0"/>
              </a:defRPr>
            </a:pPr>
            <a:endParaRPr lang="en-US"/>
          </a:p>
        </c:txPr>
        <c:crossAx val="66667648"/>
        <c:crosses val="autoZero"/>
        <c:auto val="1"/>
        <c:lblAlgn val="ctr"/>
        <c:lblOffset val="100"/>
        <c:noMultiLvlLbl val="0"/>
      </c:catAx>
      <c:valAx>
        <c:axId val="66667648"/>
        <c:scaling>
          <c:orientation val="minMax"/>
          <c:max val="77"/>
          <c:min val="0"/>
        </c:scaling>
        <c:delete val="0"/>
        <c:axPos val="l"/>
        <c:numFmt formatCode="0" sourceLinked="1"/>
        <c:majorTickMark val="none"/>
        <c:minorTickMark val="none"/>
        <c:tickLblPos val="none"/>
        <c:spPr>
          <a:ln>
            <a:noFill/>
          </a:ln>
        </c:spPr>
        <c:txPr>
          <a:bodyPr/>
          <a:lstStyle/>
          <a:p>
            <a:pPr>
              <a:defRPr sz="900">
                <a:latin typeface="Franklin Gothic Book" panose="020B0503020102020204" pitchFamily="34" charset="0"/>
                <a:ea typeface="Verdana" panose="020B0604030504040204" pitchFamily="34" charset="0"/>
                <a:cs typeface="Verdana" panose="020B0604030504040204" pitchFamily="34" charset="0"/>
              </a:defRPr>
            </a:pPr>
            <a:endParaRPr lang="en-US"/>
          </a:p>
        </c:txPr>
        <c:crossAx val="66657664"/>
        <c:crosses val="autoZero"/>
        <c:crossBetween val="between"/>
        <c:majorUnit val="1"/>
      </c:valAx>
    </c:plotArea>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0.00694</cdr:x>
      <cdr:y>0.25442</cdr:y>
    </cdr:from>
    <cdr:to>
      <cdr:x>0.43056</cdr:x>
      <cdr:y>0.83392</cdr:y>
    </cdr:to>
    <cdr:sp macro="" textlink="">
      <cdr:nvSpPr>
        <cdr:cNvPr id="5" name="TextBox 4"/>
        <cdr:cNvSpPr txBox="1"/>
      </cdr:nvSpPr>
      <cdr:spPr>
        <a:xfrm xmlns:a="http://schemas.openxmlformats.org/drawingml/2006/main">
          <a:off x="19050" y="685800"/>
          <a:ext cx="1162050" cy="15621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0.00694</cdr:x>
      <cdr:y>0.25442</cdr:y>
    </cdr:from>
    <cdr:to>
      <cdr:x>0.43056</cdr:x>
      <cdr:y>0.83392</cdr:y>
    </cdr:to>
    <cdr:sp macro="" textlink="">
      <cdr:nvSpPr>
        <cdr:cNvPr id="5" name="TextBox 4"/>
        <cdr:cNvSpPr txBox="1"/>
      </cdr:nvSpPr>
      <cdr:spPr>
        <a:xfrm xmlns:a="http://schemas.openxmlformats.org/drawingml/2006/main">
          <a:off x="19050" y="685800"/>
          <a:ext cx="1162050" cy="15621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0.00694</cdr:x>
      <cdr:y>0.25442</cdr:y>
    </cdr:from>
    <cdr:to>
      <cdr:x>0.43056</cdr:x>
      <cdr:y>0.83392</cdr:y>
    </cdr:to>
    <cdr:sp macro="" textlink="">
      <cdr:nvSpPr>
        <cdr:cNvPr id="5" name="TextBox 4"/>
        <cdr:cNvSpPr txBox="1"/>
      </cdr:nvSpPr>
      <cdr:spPr>
        <a:xfrm xmlns:a="http://schemas.openxmlformats.org/drawingml/2006/main">
          <a:off x="19050" y="685800"/>
          <a:ext cx="1162050" cy="15621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0.00694</cdr:x>
      <cdr:y>0.25442</cdr:y>
    </cdr:from>
    <cdr:to>
      <cdr:x>0.43056</cdr:x>
      <cdr:y>0.83392</cdr:y>
    </cdr:to>
    <cdr:sp macro="" textlink="">
      <cdr:nvSpPr>
        <cdr:cNvPr id="5" name="TextBox 4"/>
        <cdr:cNvSpPr txBox="1"/>
      </cdr:nvSpPr>
      <cdr:spPr>
        <a:xfrm xmlns:a="http://schemas.openxmlformats.org/drawingml/2006/main">
          <a:off x="19050" y="685800"/>
          <a:ext cx="1162050" cy="15621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userShapes>
</file>

<file path=ppt/drawings/drawing5.xml><?xml version="1.0" encoding="utf-8"?>
<c:userShapes xmlns:c="http://schemas.openxmlformats.org/drawingml/2006/chart">
  <cdr:relSizeAnchor xmlns:cdr="http://schemas.openxmlformats.org/drawingml/2006/chartDrawing">
    <cdr:from>
      <cdr:x>0.00694</cdr:x>
      <cdr:y>0.25442</cdr:y>
    </cdr:from>
    <cdr:to>
      <cdr:x>0.43056</cdr:x>
      <cdr:y>0.83392</cdr:y>
    </cdr:to>
    <cdr:sp macro="" textlink="">
      <cdr:nvSpPr>
        <cdr:cNvPr id="5" name="TextBox 4"/>
        <cdr:cNvSpPr txBox="1"/>
      </cdr:nvSpPr>
      <cdr:spPr>
        <a:xfrm xmlns:a="http://schemas.openxmlformats.org/drawingml/2006/main">
          <a:off x="19050" y="685800"/>
          <a:ext cx="1162050" cy="15621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userShapes>
</file>

<file path=ppt/drawings/drawing6.xml><?xml version="1.0" encoding="utf-8"?>
<c:userShapes xmlns:c="http://schemas.openxmlformats.org/drawingml/2006/chart">
  <cdr:relSizeAnchor xmlns:cdr="http://schemas.openxmlformats.org/drawingml/2006/chartDrawing">
    <cdr:from>
      <cdr:x>0.00694</cdr:x>
      <cdr:y>0.25442</cdr:y>
    </cdr:from>
    <cdr:to>
      <cdr:x>0.43056</cdr:x>
      <cdr:y>0.83392</cdr:y>
    </cdr:to>
    <cdr:sp macro="" textlink="">
      <cdr:nvSpPr>
        <cdr:cNvPr id="5" name="TextBox 4"/>
        <cdr:cNvSpPr txBox="1"/>
      </cdr:nvSpPr>
      <cdr:spPr>
        <a:xfrm xmlns:a="http://schemas.openxmlformats.org/drawingml/2006/main">
          <a:off x="19050" y="685800"/>
          <a:ext cx="1162050" cy="15621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userShapes>
</file>

<file path=ppt/drawings/drawing7.xml><?xml version="1.0" encoding="utf-8"?>
<c:userShapes xmlns:c="http://schemas.openxmlformats.org/drawingml/2006/chart">
  <cdr:relSizeAnchor xmlns:cdr="http://schemas.openxmlformats.org/drawingml/2006/chartDrawing">
    <cdr:from>
      <cdr:x>0.69685</cdr:x>
      <cdr:y>0.00445</cdr:y>
    </cdr:from>
    <cdr:to>
      <cdr:x>0.74233</cdr:x>
      <cdr:y>0.06028</cdr:y>
    </cdr:to>
    <cdr:sp macro="" textlink="">
      <cdr:nvSpPr>
        <cdr:cNvPr id="2" name="TextBox 1"/>
        <cdr:cNvSpPr txBox="1"/>
      </cdr:nvSpPr>
      <cdr:spPr>
        <a:xfrm xmlns:a="http://schemas.openxmlformats.org/drawingml/2006/main">
          <a:off x="5734798" y="20170"/>
          <a:ext cx="374266" cy="253062"/>
        </a:xfrm>
        <a:prstGeom xmlns:a="http://schemas.openxmlformats.org/drawingml/2006/main" prst="rect">
          <a:avLst/>
        </a:prstGeom>
      </cdr:spPr>
      <cdr:txBody>
        <a:bodyPr xmlns:a="http://schemas.openxmlformats.org/drawingml/2006/main" wrap="square" lIns="0" tIns="0" rIns="0" bIns="0" rtlCol="0" anchor="t"/>
        <a:lstStyle xmlns:a="http://schemas.openxmlformats.org/drawingml/2006/main"/>
        <a:p xmlns:a="http://schemas.openxmlformats.org/drawingml/2006/main">
          <a:r>
            <a:rPr lang="en-US" sz="1400" b="0" dirty="0">
              <a:solidFill>
                <a:schemeClr val="tx1"/>
              </a:solidFill>
              <a:latin typeface="Franklin Gothic Demi" pitchFamily="34" charset="0"/>
            </a:rPr>
            <a:t>Well</a:t>
          </a:r>
        </a:p>
      </cdr:txBody>
    </cdr:sp>
  </cdr:relSizeAnchor>
  <cdr:relSizeAnchor xmlns:cdr="http://schemas.openxmlformats.org/drawingml/2006/chartDrawing">
    <cdr:from>
      <cdr:x>0.51402</cdr:x>
      <cdr:y>0.00445</cdr:y>
    </cdr:from>
    <cdr:to>
      <cdr:x>0.60446</cdr:x>
      <cdr:y>0.06028</cdr:y>
    </cdr:to>
    <cdr:sp macro="" textlink="">
      <cdr:nvSpPr>
        <cdr:cNvPr id="5" name="TextBox 1"/>
        <cdr:cNvSpPr txBox="1"/>
      </cdr:nvSpPr>
      <cdr:spPr>
        <a:xfrm xmlns:a="http://schemas.openxmlformats.org/drawingml/2006/main">
          <a:off x="4354366" y="20170"/>
          <a:ext cx="766196" cy="253062"/>
        </a:xfrm>
        <a:prstGeom xmlns:a="http://schemas.openxmlformats.org/drawingml/2006/main" prst="rect">
          <a:avLst/>
        </a:prstGeom>
      </cdr:spPr>
      <cdr:txBody>
        <a:bodyPr xmlns:a="http://schemas.openxmlformats.org/drawingml/2006/main" wrap="square" lIns="0" tIns="0" rIns="0" bIns="0"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1400" b="0" dirty="0">
              <a:solidFill>
                <a:schemeClr val="tx1"/>
              </a:solidFill>
              <a:latin typeface="Franklin Gothic Demi" pitchFamily="34" charset="0"/>
            </a:rPr>
            <a:t>Not well</a:t>
          </a:r>
        </a:p>
      </cdr:txBody>
    </cdr:sp>
  </cdr:relSizeAnchor>
</c:userShapes>
</file>

<file path=ppt/drawings/drawing8.xml><?xml version="1.0" encoding="utf-8"?>
<c:userShapes xmlns:c="http://schemas.openxmlformats.org/drawingml/2006/chart">
  <cdr:relSizeAnchor xmlns:cdr="http://schemas.openxmlformats.org/drawingml/2006/chartDrawing">
    <cdr:from>
      <cdr:x>0.69685</cdr:x>
      <cdr:y>0.00445</cdr:y>
    </cdr:from>
    <cdr:to>
      <cdr:x>0.75159</cdr:x>
      <cdr:y>0.06028</cdr:y>
    </cdr:to>
    <cdr:sp macro="" textlink="">
      <cdr:nvSpPr>
        <cdr:cNvPr id="2" name="TextBox 1"/>
        <cdr:cNvSpPr txBox="1"/>
      </cdr:nvSpPr>
      <cdr:spPr>
        <a:xfrm xmlns:a="http://schemas.openxmlformats.org/drawingml/2006/main">
          <a:off x="5734798" y="20170"/>
          <a:ext cx="450466" cy="253062"/>
        </a:xfrm>
        <a:prstGeom xmlns:a="http://schemas.openxmlformats.org/drawingml/2006/main" prst="rect">
          <a:avLst/>
        </a:prstGeom>
      </cdr:spPr>
      <cdr:txBody>
        <a:bodyPr xmlns:a="http://schemas.openxmlformats.org/drawingml/2006/main" wrap="square" lIns="0" tIns="0" rIns="0" bIns="0" rtlCol="0" anchor="t"/>
        <a:lstStyle xmlns:a="http://schemas.openxmlformats.org/drawingml/2006/main"/>
        <a:p xmlns:a="http://schemas.openxmlformats.org/drawingml/2006/main">
          <a:r>
            <a:rPr lang="en-US" sz="1400" b="0" dirty="0">
              <a:solidFill>
                <a:schemeClr val="tx1"/>
              </a:solidFill>
              <a:latin typeface="Franklin Gothic Demi" pitchFamily="34" charset="0"/>
            </a:rPr>
            <a:t>Well</a:t>
          </a:r>
        </a:p>
      </cdr:txBody>
    </cdr:sp>
  </cdr:relSizeAnchor>
  <cdr:relSizeAnchor xmlns:cdr="http://schemas.openxmlformats.org/drawingml/2006/chartDrawing">
    <cdr:from>
      <cdr:x>0.55714</cdr:x>
      <cdr:y>0.00445</cdr:y>
    </cdr:from>
    <cdr:to>
      <cdr:x>0.63833</cdr:x>
      <cdr:y>0.06028</cdr:y>
    </cdr:to>
    <cdr:sp macro="" textlink="">
      <cdr:nvSpPr>
        <cdr:cNvPr id="5" name="TextBox 1"/>
        <cdr:cNvSpPr txBox="1"/>
      </cdr:nvSpPr>
      <cdr:spPr>
        <a:xfrm xmlns:a="http://schemas.openxmlformats.org/drawingml/2006/main">
          <a:off x="4585063" y="20170"/>
          <a:ext cx="668138" cy="253062"/>
        </a:xfrm>
        <a:prstGeom xmlns:a="http://schemas.openxmlformats.org/drawingml/2006/main" prst="rect">
          <a:avLst/>
        </a:prstGeom>
      </cdr:spPr>
      <cdr:txBody>
        <a:bodyPr xmlns:a="http://schemas.openxmlformats.org/drawingml/2006/main" wrap="square" lIns="0" tIns="0" rIns="0" bIns="0"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1400" b="0" dirty="0">
              <a:solidFill>
                <a:schemeClr val="tx1"/>
              </a:solidFill>
              <a:latin typeface="Franklin Gothic Demi" pitchFamily="34" charset="0"/>
            </a:rPr>
            <a:t>Not well</a:t>
          </a:r>
        </a:p>
      </cdr:txBody>
    </cdr:sp>
  </cdr:relSizeAnchor>
  <cdr:relSizeAnchor xmlns:cdr="http://schemas.openxmlformats.org/drawingml/2006/chartDrawing">
    <cdr:from>
      <cdr:x>0.07566</cdr:x>
      <cdr:y>0.87763</cdr:y>
    </cdr:from>
    <cdr:to>
      <cdr:x>0.22381</cdr:x>
      <cdr:y>0.99952</cdr:y>
    </cdr:to>
    <cdr:sp macro="" textlink="">
      <cdr:nvSpPr>
        <cdr:cNvPr id="3" name="TextBox 2">
          <a:extLst xmlns:a="http://schemas.openxmlformats.org/drawingml/2006/main">
            <a:ext uri="{FF2B5EF4-FFF2-40B4-BE49-F238E27FC236}">
              <a16:creationId xmlns:a16="http://schemas.microsoft.com/office/drawing/2014/main" id="{8C1CFD4F-4548-41DB-A42C-9E5B1D0C8C02}"/>
            </a:ext>
          </a:extLst>
        </cdr:cNvPr>
        <cdr:cNvSpPr txBox="1"/>
      </cdr:nvSpPr>
      <cdr:spPr>
        <a:xfrm xmlns:a="http://schemas.openxmlformats.org/drawingml/2006/main">
          <a:off x="622663" y="3977868"/>
          <a:ext cx="1219200" cy="55244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r"/>
          <a:r>
            <a:rPr lang="en-US" sz="1400" dirty="0">
              <a:latin typeface="Franklin Gothic Book" panose="020B0503020102020204" pitchFamily="34" charset="0"/>
            </a:rPr>
            <a:t>26-COUNTRY MEDIAN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8AAC5F-59AF-48C9-BF20-254BB8AC10A2}" type="datetimeFigureOut">
              <a:rPr lang="en-US" smtClean="0"/>
              <a:pPr/>
              <a:t>2/17/2019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EB30B-6C0E-4AB1-ABE3-D064C6EEE464}" type="slidenum">
              <a:rPr lang="en-US" smtClean="0"/>
              <a:pPr/>
              <a:t>‹#›</a:t>
            </a:fld>
            <a:endParaRPr lang="en-US"/>
          </a:p>
        </p:txBody>
      </p:sp>
    </p:spTree>
    <p:extLst>
      <p:ext uri="{BB962C8B-B14F-4D97-AF65-F5344CB8AC3E}">
        <p14:creationId xmlns:p14="http://schemas.microsoft.com/office/powerpoint/2010/main" val="1491342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78F23-7B17-4360-9B56-489977FCF4C4}" type="datetimeFigureOut">
              <a:rPr lang="en-US" smtClean="0"/>
              <a:pPr/>
              <a:t>2/17/2019</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B41F39-CA18-4F77-A0B4-ACF02FBE9C77}" type="slidenum">
              <a:rPr lang="en-US" smtClean="0"/>
              <a:pPr/>
              <a:t>‹#›</a:t>
            </a:fld>
            <a:endParaRPr lang="en-US"/>
          </a:p>
        </p:txBody>
      </p:sp>
    </p:spTree>
    <p:extLst>
      <p:ext uri="{BB962C8B-B14F-4D97-AF65-F5344CB8AC3E}">
        <p14:creationId xmlns:p14="http://schemas.microsoft.com/office/powerpoint/2010/main" val="416249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1F39-CA18-4F77-A0B4-ACF02FBE9C77}" type="slidenum">
              <a:rPr lang="en-US" smtClean="0"/>
              <a:pPr/>
              <a:t>3</a:t>
            </a:fld>
            <a:endParaRPr lang="en-US"/>
          </a:p>
        </p:txBody>
      </p:sp>
    </p:spTree>
    <p:extLst>
      <p:ext uri="{BB962C8B-B14F-4D97-AF65-F5344CB8AC3E}">
        <p14:creationId xmlns:p14="http://schemas.microsoft.com/office/powerpoint/2010/main" val="3614457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147AD97-B706-4512-9053-685A437CE144}" type="datetime4">
              <a:rPr lang="en-US" smtClean="0"/>
              <a:t>February 17, 2019</a:t>
            </a:fld>
            <a:endParaRPr lang="en-US"/>
          </a:p>
        </p:txBody>
      </p:sp>
      <p:sp>
        <p:nvSpPr>
          <p:cNvPr id="5" name="Footer Placeholder 4"/>
          <p:cNvSpPr>
            <a:spLocks noGrp="1"/>
          </p:cNvSpPr>
          <p:nvPr>
            <p:ph type="ftr" sz="quarter" idx="11"/>
          </p:nvPr>
        </p:nvSpPr>
        <p:spPr>
          <a:xfrm>
            <a:off x="1898650" y="6248401"/>
            <a:ext cx="619125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2B37319-2E82-4D56-ADBC-557F98406E39}" type="slidenum">
              <a:rPr lang="en-US" smtClean="0"/>
              <a:pPr/>
              <a:t>‹#›</a:t>
            </a:fld>
            <a:endParaRPr lang="en-US"/>
          </a:p>
        </p:txBody>
      </p:sp>
      <p:sp>
        <p:nvSpPr>
          <p:cNvPr id="19" name="Rectangle 18"/>
          <p:cNvSpPr/>
          <p:nvPr userDrawn="1"/>
        </p:nvSpPr>
        <p:spPr>
          <a:xfrm>
            <a:off x="165100" y="5867400"/>
            <a:ext cx="9575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165100" y="1600200"/>
            <a:ext cx="9575800" cy="297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660400" y="1981200"/>
            <a:ext cx="7677150" cy="1752600"/>
          </a:xfrm>
        </p:spPr>
        <p:txBody>
          <a:bodyPr>
            <a:noAutofit/>
          </a:bodyPr>
          <a:lstStyle>
            <a:lvl1pPr algn="l">
              <a:lnSpc>
                <a:spcPts val="3800"/>
              </a:lnSpc>
              <a:defRPr sz="3600" baseline="0"/>
            </a:lvl1pPr>
          </a:lstStyle>
          <a:p>
            <a:r>
              <a:rPr lang="en-US" dirty="0"/>
              <a:t>Click to edit </a:t>
            </a:r>
            <a:br>
              <a:rPr lang="en-US" dirty="0"/>
            </a:br>
            <a:r>
              <a:rPr lang="en-US" dirty="0"/>
              <a:t>Presentation Name</a:t>
            </a:r>
            <a:br>
              <a:rPr lang="en-US" dirty="0"/>
            </a:br>
            <a:r>
              <a:rPr lang="en-US" dirty="0"/>
              <a:t>Optional Third Line</a:t>
            </a:r>
          </a:p>
        </p:txBody>
      </p:sp>
      <p:sp>
        <p:nvSpPr>
          <p:cNvPr id="3" name="Subtitle 2"/>
          <p:cNvSpPr>
            <a:spLocks noGrp="1"/>
          </p:cNvSpPr>
          <p:nvPr>
            <p:ph type="subTitle" idx="1" hasCustomPrompt="1"/>
          </p:nvPr>
        </p:nvSpPr>
        <p:spPr>
          <a:xfrm>
            <a:off x="660400" y="3810000"/>
            <a:ext cx="4044950" cy="381000"/>
          </a:xfrm>
        </p:spPr>
        <p:txBody>
          <a:bodyPr/>
          <a:lstStyle>
            <a:lvl1pPr marL="0" indent="0" algn="l">
              <a:buNone/>
              <a:defRPr b="0" baseline="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name of presenter</a:t>
            </a:r>
          </a:p>
        </p:txBody>
      </p:sp>
      <p:sp>
        <p:nvSpPr>
          <p:cNvPr id="18" name="Text Placeholder 17"/>
          <p:cNvSpPr>
            <a:spLocks noGrp="1"/>
          </p:cNvSpPr>
          <p:nvPr>
            <p:ph type="body" sz="quarter" idx="13" hasCustomPrompt="1"/>
          </p:nvPr>
        </p:nvSpPr>
        <p:spPr>
          <a:xfrm>
            <a:off x="660400" y="1600200"/>
            <a:ext cx="4127500" cy="381000"/>
          </a:xfrm>
        </p:spPr>
        <p:txBody>
          <a:bodyPr/>
          <a:lstStyle>
            <a:lvl1pPr>
              <a:defRPr b="0">
                <a:solidFill>
                  <a:schemeClr val="bg1">
                    <a:lumMod val="50000"/>
                  </a:schemeClr>
                </a:solidFill>
                <a:latin typeface="Georgia" pitchFamily="18" charset="0"/>
              </a:defRPr>
            </a:lvl1pPr>
          </a:lstStyle>
          <a:p>
            <a:pPr lvl="0"/>
            <a:r>
              <a:rPr lang="en-US" dirty="0"/>
              <a:t>Click to edit Kicker</a:t>
            </a:r>
          </a:p>
        </p:txBody>
      </p:sp>
      <p:sp>
        <p:nvSpPr>
          <p:cNvPr id="24" name="Text Placeholder 23"/>
          <p:cNvSpPr>
            <a:spLocks noGrp="1"/>
          </p:cNvSpPr>
          <p:nvPr>
            <p:ph type="body" sz="quarter" idx="14" hasCustomPrompt="1"/>
          </p:nvPr>
        </p:nvSpPr>
        <p:spPr>
          <a:xfrm>
            <a:off x="660400" y="4191000"/>
            <a:ext cx="4044950" cy="304800"/>
          </a:xfrm>
        </p:spPr>
        <p:txBody>
          <a:bodyPr/>
          <a:lstStyle>
            <a:lvl1pPr>
              <a:defRPr sz="1600" b="0" i="1">
                <a:solidFill>
                  <a:schemeClr val="bg1">
                    <a:lumMod val="50000"/>
                  </a:schemeClr>
                </a:solidFill>
                <a:latin typeface="Georgia" pitchFamily="18" charset="0"/>
              </a:defRPr>
            </a:lvl1pPr>
          </a:lstStyle>
          <a:p>
            <a:pPr lvl="0"/>
            <a:r>
              <a:rPr lang="en-US" dirty="0"/>
              <a:t>Click to edit presenter’s title</a:t>
            </a:r>
          </a:p>
        </p:txBody>
      </p:sp>
      <p:pic>
        <p:nvPicPr>
          <p:cNvPr id="12" name="Picture 11"/>
          <p:cNvPicPr/>
          <p:nvPr userDrawn="1"/>
        </p:nvPicPr>
        <p:blipFill>
          <a:blip r:embed="rId2"/>
          <a:stretch>
            <a:fillRect/>
          </a:stretch>
        </p:blipFill>
        <p:spPr>
          <a:xfrm>
            <a:off x="5778500" y="605595"/>
            <a:ext cx="3549650" cy="4872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F2A3FA-F938-478E-8D3F-7842979D7BC0}" type="datetime4">
              <a:rPr lang="en-US" smtClean="0"/>
              <a:t>February 17, 2019</a:t>
            </a:fld>
            <a:endParaRPr lang="en-US"/>
          </a:p>
        </p:txBody>
      </p:sp>
      <p:sp>
        <p:nvSpPr>
          <p:cNvPr id="5" name="Footer Placeholder 4"/>
          <p:cNvSpPr>
            <a:spLocks noGrp="1"/>
          </p:cNvSpPr>
          <p:nvPr>
            <p:ph type="ftr" sz="quarter" idx="11"/>
          </p:nvPr>
        </p:nvSpPr>
        <p:spPr>
          <a:xfrm>
            <a:off x="1898650" y="6248401"/>
            <a:ext cx="619125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2B37319-2E82-4D56-ADBC-557F98406E39}" type="slidenum">
              <a:rPr lang="en-US" smtClean="0"/>
              <a:pPr/>
              <a:t>‹#›</a:t>
            </a:fld>
            <a:endParaRPr lang="en-US"/>
          </a:p>
        </p:txBody>
      </p:sp>
      <p:sp>
        <p:nvSpPr>
          <p:cNvPr id="19" name="Rectangle 18"/>
          <p:cNvSpPr/>
          <p:nvPr userDrawn="1"/>
        </p:nvSpPr>
        <p:spPr>
          <a:xfrm>
            <a:off x="165100" y="5867400"/>
            <a:ext cx="9575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165100" y="1600200"/>
            <a:ext cx="9575800" cy="297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660400" y="1981200"/>
            <a:ext cx="7677150" cy="762000"/>
          </a:xfrm>
        </p:spPr>
        <p:txBody>
          <a:bodyPr>
            <a:noAutofit/>
          </a:bodyPr>
          <a:lstStyle>
            <a:lvl1pPr algn="l">
              <a:defRPr sz="3600" baseline="0"/>
            </a:lvl1pPr>
          </a:lstStyle>
          <a:p>
            <a:r>
              <a:rPr lang="en-US" dirty="0"/>
              <a:t>Contact Information</a:t>
            </a:r>
          </a:p>
        </p:txBody>
      </p:sp>
      <p:sp>
        <p:nvSpPr>
          <p:cNvPr id="3" name="Subtitle 2"/>
          <p:cNvSpPr>
            <a:spLocks noGrp="1"/>
          </p:cNvSpPr>
          <p:nvPr>
            <p:ph type="subTitle" idx="1" hasCustomPrompt="1"/>
          </p:nvPr>
        </p:nvSpPr>
        <p:spPr>
          <a:xfrm>
            <a:off x="660400" y="2895600"/>
            <a:ext cx="4044950" cy="381000"/>
          </a:xfrm>
        </p:spPr>
        <p:txBody>
          <a:bodyPr/>
          <a:lstStyle>
            <a:lvl1pPr marL="0" indent="0" algn="l">
              <a:buNone/>
              <a:defRPr b="0" baseline="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name of presenter</a:t>
            </a:r>
          </a:p>
        </p:txBody>
      </p:sp>
      <p:sp>
        <p:nvSpPr>
          <p:cNvPr id="24" name="Text Placeholder 23"/>
          <p:cNvSpPr>
            <a:spLocks noGrp="1"/>
          </p:cNvSpPr>
          <p:nvPr>
            <p:ph type="body" sz="quarter" idx="14" hasCustomPrompt="1"/>
          </p:nvPr>
        </p:nvSpPr>
        <p:spPr>
          <a:xfrm>
            <a:off x="660400" y="3200400"/>
            <a:ext cx="3302000" cy="304800"/>
          </a:xfrm>
        </p:spPr>
        <p:txBody>
          <a:bodyPr/>
          <a:lstStyle>
            <a:lvl1pPr>
              <a:defRPr sz="1600" b="0" i="1">
                <a:solidFill>
                  <a:schemeClr val="bg1">
                    <a:lumMod val="50000"/>
                  </a:schemeClr>
                </a:solidFill>
                <a:latin typeface="Georgia" pitchFamily="18" charset="0"/>
              </a:defRPr>
            </a:lvl1pPr>
          </a:lstStyle>
          <a:p>
            <a:pPr lvl="0"/>
            <a:r>
              <a:rPr lang="en-US" dirty="0"/>
              <a:t>Click to edit presenter’s title</a:t>
            </a:r>
          </a:p>
        </p:txBody>
      </p:sp>
      <p:sp>
        <p:nvSpPr>
          <p:cNvPr id="15" name="Text Placeholder 14"/>
          <p:cNvSpPr>
            <a:spLocks noGrp="1"/>
          </p:cNvSpPr>
          <p:nvPr>
            <p:ph type="body" sz="quarter" idx="16" hasCustomPrompt="1"/>
          </p:nvPr>
        </p:nvSpPr>
        <p:spPr>
          <a:xfrm>
            <a:off x="660400" y="3505200"/>
            <a:ext cx="3302000" cy="304800"/>
          </a:xfrm>
        </p:spPr>
        <p:txBody>
          <a:bodyPr>
            <a:noAutofit/>
          </a:bodyPr>
          <a:lstStyle>
            <a:lvl1pPr>
              <a:defRPr sz="1400" b="0">
                <a:solidFill>
                  <a:schemeClr val="tx1">
                    <a:lumMod val="50000"/>
                    <a:lumOff val="50000"/>
                  </a:schemeClr>
                </a:solidFill>
                <a:latin typeface="+mj-lt"/>
              </a:defRPr>
            </a:lvl1pPr>
          </a:lstStyle>
          <a:p>
            <a:pPr lvl="0"/>
            <a:r>
              <a:rPr lang="en-US" dirty="0"/>
              <a:t>Click to edit presenter’s email</a:t>
            </a:r>
          </a:p>
        </p:txBody>
      </p:sp>
      <p:sp>
        <p:nvSpPr>
          <p:cNvPr id="17" name="Text Placeholder 16"/>
          <p:cNvSpPr>
            <a:spLocks noGrp="1"/>
          </p:cNvSpPr>
          <p:nvPr>
            <p:ph type="body" sz="quarter" idx="17" hasCustomPrompt="1"/>
          </p:nvPr>
        </p:nvSpPr>
        <p:spPr>
          <a:xfrm>
            <a:off x="5118100" y="2895600"/>
            <a:ext cx="3797300" cy="381000"/>
          </a:xfrm>
        </p:spPr>
        <p:txBody>
          <a:bodyPr/>
          <a:lstStyle>
            <a:lvl1pPr>
              <a:defRPr lang="en-US" sz="1800" b="0" kern="1200" baseline="0" dirty="0" smtClean="0">
                <a:solidFill>
                  <a:schemeClr val="tx1">
                    <a:tint val="75000"/>
                  </a:schemeClr>
                </a:solidFill>
                <a:latin typeface="+mj-lt"/>
                <a:ea typeface="+mn-ea"/>
                <a:cs typeface="Arial" pitchFamily="34" charset="0"/>
              </a:defRPr>
            </a:lvl1pPr>
          </a:lstStyle>
          <a:p>
            <a:pPr lvl="0"/>
            <a:r>
              <a:rPr lang="en-US" dirty="0"/>
              <a:t>Click to add another person</a:t>
            </a:r>
          </a:p>
        </p:txBody>
      </p:sp>
      <p:sp>
        <p:nvSpPr>
          <p:cNvPr id="22" name="Text Placeholder 21"/>
          <p:cNvSpPr>
            <a:spLocks noGrp="1"/>
          </p:cNvSpPr>
          <p:nvPr>
            <p:ph type="body" sz="quarter" idx="18" hasCustomPrompt="1"/>
          </p:nvPr>
        </p:nvSpPr>
        <p:spPr>
          <a:xfrm>
            <a:off x="5118100" y="3200400"/>
            <a:ext cx="3302000" cy="304800"/>
          </a:xfrm>
        </p:spPr>
        <p:txBody>
          <a:bodyPr>
            <a:noAutofit/>
          </a:bodyPr>
          <a:lstStyle>
            <a:lvl1pPr>
              <a:defRPr lang="en-US" sz="1600" b="0" i="1" kern="1200" dirty="0" smtClean="0">
                <a:solidFill>
                  <a:schemeClr val="bg1">
                    <a:lumMod val="50000"/>
                  </a:schemeClr>
                </a:solidFill>
                <a:latin typeface="Georgia" pitchFamily="18" charset="0"/>
                <a:ea typeface="+mn-ea"/>
                <a:cs typeface="Arial" pitchFamily="34" charset="0"/>
              </a:defRPr>
            </a:lvl1pPr>
          </a:lstStyle>
          <a:p>
            <a:pPr lvl="0"/>
            <a:r>
              <a:rPr lang="en-US" dirty="0"/>
              <a:t>Click to edit person’s title</a:t>
            </a:r>
          </a:p>
        </p:txBody>
      </p:sp>
      <p:sp>
        <p:nvSpPr>
          <p:cNvPr id="25" name="Text Placeholder 24"/>
          <p:cNvSpPr>
            <a:spLocks noGrp="1"/>
          </p:cNvSpPr>
          <p:nvPr>
            <p:ph type="body" sz="quarter" idx="19" hasCustomPrompt="1"/>
          </p:nvPr>
        </p:nvSpPr>
        <p:spPr>
          <a:xfrm>
            <a:off x="5118100" y="3505200"/>
            <a:ext cx="3302000" cy="304800"/>
          </a:xfrm>
        </p:spPr>
        <p:txBody>
          <a:bodyPr>
            <a:noAutofit/>
          </a:bodyPr>
          <a:lstStyle>
            <a:lvl1pPr>
              <a:defRPr lang="en-US" sz="1400" b="0" kern="1200" dirty="0" smtClean="0">
                <a:solidFill>
                  <a:schemeClr val="tx1">
                    <a:lumMod val="50000"/>
                    <a:lumOff val="50000"/>
                  </a:schemeClr>
                </a:solidFill>
                <a:latin typeface="+mj-lt"/>
                <a:ea typeface="+mn-ea"/>
                <a:cs typeface="Arial" pitchFamily="34" charset="0"/>
              </a:defRPr>
            </a:lvl1pPr>
          </a:lstStyle>
          <a:p>
            <a:pPr lvl="0"/>
            <a:r>
              <a:rPr lang="en-US" dirty="0"/>
              <a:t>Click to edit person’s email</a:t>
            </a:r>
          </a:p>
        </p:txBody>
      </p:sp>
      <p:cxnSp>
        <p:nvCxnSpPr>
          <p:cNvPr id="27" name="Straight Connector 26"/>
          <p:cNvCxnSpPr/>
          <p:nvPr userDrawn="1"/>
        </p:nvCxnSpPr>
        <p:spPr>
          <a:xfrm rot="5400000">
            <a:off x="4210050" y="3390900"/>
            <a:ext cx="990600"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p:cNvPicPr/>
          <p:nvPr userDrawn="1"/>
        </p:nvPicPr>
        <p:blipFill>
          <a:blip r:embed="rId2"/>
          <a:stretch>
            <a:fillRect/>
          </a:stretch>
        </p:blipFill>
        <p:spPr>
          <a:xfrm>
            <a:off x="5778500" y="605595"/>
            <a:ext cx="3549650" cy="48728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3" name="Date Placeholder 12"/>
          <p:cNvSpPr>
            <a:spLocks noGrp="1"/>
          </p:cNvSpPr>
          <p:nvPr>
            <p:ph type="dt" sz="half" idx="10"/>
          </p:nvPr>
        </p:nvSpPr>
        <p:spPr>
          <a:xfrm>
            <a:off x="495300" y="6324600"/>
            <a:ext cx="1320800" cy="304800"/>
          </a:xfrm>
        </p:spPr>
        <p:txBody>
          <a:bodyPr/>
          <a:lstStyle/>
          <a:p>
            <a:fld id="{EF8D5F37-3FB6-4437-8183-9E62FF4752D7}" type="datetime4">
              <a:rPr lang="en-US" smtClean="0"/>
              <a:t>February 17, 2019</a:t>
            </a:fld>
            <a:endParaRPr lang="en-US"/>
          </a:p>
        </p:txBody>
      </p:sp>
      <p:sp>
        <p:nvSpPr>
          <p:cNvPr id="14" name="Slide Number Placeholder 13"/>
          <p:cNvSpPr>
            <a:spLocks noGrp="1"/>
          </p:cNvSpPr>
          <p:nvPr>
            <p:ph type="sldNum" sz="quarter" idx="11"/>
          </p:nvPr>
        </p:nvSpPr>
        <p:spPr>
          <a:xfrm>
            <a:off x="4375150" y="6324600"/>
            <a:ext cx="1155700" cy="304800"/>
          </a:xfrm>
        </p:spPr>
        <p:txBody>
          <a:bodyPr/>
          <a:lstStyle/>
          <a:p>
            <a:fld id="{E2B37319-2E82-4D56-ADBC-557F98406E39}" type="slidenum">
              <a:rPr lang="en-US" smtClean="0"/>
              <a:pPr/>
              <a:t>‹#›</a:t>
            </a:fld>
            <a:endParaRPr lang="en-US"/>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Text Placeholder 7"/>
          <p:cNvSpPr>
            <a:spLocks noGrp="1"/>
          </p:cNvSpPr>
          <p:nvPr>
            <p:ph type="body" sz="quarter" idx="13"/>
          </p:nvPr>
        </p:nvSpPr>
        <p:spPr>
          <a:xfrm>
            <a:off x="495300" y="1219200"/>
            <a:ext cx="8915400" cy="4876800"/>
          </a:xfrm>
        </p:spPr>
        <p:txBody>
          <a:bodyPr/>
          <a:lstStyle>
            <a:lvl2pPr marL="742950" indent="-627063">
              <a:defRPr/>
            </a:lvl2pPr>
            <a:lvl3pPr marL="1143000" indent="-800100">
              <a:defRPr sz="1200"/>
            </a:lvl3pPr>
            <a:lvl4pPr marL="1600200" indent="-1028700">
              <a:defRPr sz="1200"/>
            </a:lvl4pPr>
            <a:lvl5pPr marL="2057400" indent="-1258888">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0" y="1219200"/>
            <a:ext cx="8915400" cy="4572001"/>
          </a:xfrm>
        </p:spPr>
        <p:txBody>
          <a:bodyPr/>
          <a:lstStyle>
            <a:lvl1pPr>
              <a:buNone/>
              <a:defRPr sz="1800" b="1">
                <a:latin typeface="+mn-lt"/>
                <a:ea typeface="Verdana" pitchFamily="34" charset="0"/>
                <a:cs typeface="Arial" pitchFamily="34" charset="0"/>
              </a:defRPr>
            </a:lvl1pPr>
            <a:lvl2pPr marL="742950" indent="-573088">
              <a:buNone/>
              <a:defRPr sz="1600">
                <a:latin typeface="Verdana" pitchFamily="34" charset="0"/>
                <a:ea typeface="Verdana" pitchFamily="34" charset="0"/>
                <a:cs typeface="Verdana" pitchFamily="34" charset="0"/>
              </a:defRPr>
            </a:lvl2pPr>
            <a:lvl3pPr marL="1143000" indent="-685800">
              <a:buNone/>
              <a:defRPr sz="1600">
                <a:latin typeface="Verdana" pitchFamily="34" charset="0"/>
                <a:ea typeface="Verdana" pitchFamily="34" charset="0"/>
                <a:cs typeface="Verdana" pitchFamily="34" charset="0"/>
              </a:defRPr>
            </a:lvl3pPr>
            <a:lvl4pPr marL="1600200" indent="-911225">
              <a:buNone/>
              <a:defRPr sz="1600">
                <a:latin typeface="Verdana" pitchFamily="34" charset="0"/>
                <a:ea typeface="Verdana" pitchFamily="34" charset="0"/>
                <a:cs typeface="Verdana" pitchFamily="34" charset="0"/>
              </a:defRPr>
            </a:lvl4pPr>
            <a:lvl5pPr marL="2057400" indent="-1143000">
              <a:buNone/>
              <a:defRPr sz="1600">
                <a:latin typeface="Verdana" pitchFamily="34" charset="0"/>
                <a:ea typeface="Verdana" pitchFamily="34" charset="0"/>
                <a:cs typeface="Verdana" pitchFamily="34" charset="0"/>
              </a:defRPr>
            </a:lvl5pPr>
          </a:lstStyle>
          <a:p>
            <a:pPr lvl="0"/>
            <a:r>
              <a:rPr lang="en-US" dirty="0"/>
              <a:t>Paste chart here  (adjust width of this container as necessary)</a:t>
            </a:r>
          </a:p>
        </p:txBody>
      </p:sp>
      <p:sp>
        <p:nvSpPr>
          <p:cNvPr id="13" name="Date Placeholder 12"/>
          <p:cNvSpPr>
            <a:spLocks noGrp="1"/>
          </p:cNvSpPr>
          <p:nvPr>
            <p:ph type="dt" sz="half" idx="10"/>
          </p:nvPr>
        </p:nvSpPr>
        <p:spPr>
          <a:xfrm>
            <a:off x="495300" y="6324600"/>
            <a:ext cx="1320800" cy="304800"/>
          </a:xfrm>
        </p:spPr>
        <p:txBody>
          <a:bodyPr/>
          <a:lstStyle/>
          <a:p>
            <a:fld id="{0313C1D2-8BF2-45E0-B5F0-A3B5B27D4B15}" type="datetime4">
              <a:rPr lang="en-US" smtClean="0"/>
              <a:t>February 17, 2019</a:t>
            </a:fld>
            <a:endParaRPr lang="en-US" dirty="0"/>
          </a:p>
        </p:txBody>
      </p:sp>
      <p:sp>
        <p:nvSpPr>
          <p:cNvPr id="14" name="Slide Number Placeholder 13"/>
          <p:cNvSpPr>
            <a:spLocks noGrp="1"/>
          </p:cNvSpPr>
          <p:nvPr>
            <p:ph type="sldNum" sz="quarter" idx="11"/>
          </p:nvPr>
        </p:nvSpPr>
        <p:spPr>
          <a:xfrm>
            <a:off x="4375150" y="6324600"/>
            <a:ext cx="1155700" cy="304800"/>
          </a:xfrm>
        </p:spPr>
        <p:txBody>
          <a:bodyPr/>
          <a:lstStyle/>
          <a:p>
            <a:fld id="{E2B37319-2E82-4D56-ADBC-557F98406E39}" type="slidenum">
              <a:rPr lang="en-US" smtClean="0"/>
              <a:pPr/>
              <a:t>‹#›</a:t>
            </a:fld>
            <a:endParaRPr lang="en-US"/>
          </a:p>
        </p:txBody>
      </p:sp>
      <p:sp>
        <p:nvSpPr>
          <p:cNvPr id="16" name="Title 15"/>
          <p:cNvSpPr>
            <a:spLocks noGrp="1"/>
          </p:cNvSpPr>
          <p:nvPr>
            <p:ph type="title" hasCustomPrompt="1"/>
          </p:nvPr>
        </p:nvSpPr>
        <p:spPr/>
        <p:txBody>
          <a:bodyPr/>
          <a:lstStyle>
            <a:lvl1pPr>
              <a:defRPr/>
            </a:lvl1pPr>
          </a:lstStyle>
          <a:p>
            <a:r>
              <a:rPr lang="en-US" dirty="0"/>
              <a:t>Click to edit chart title</a:t>
            </a:r>
          </a:p>
        </p:txBody>
      </p:sp>
      <p:sp>
        <p:nvSpPr>
          <p:cNvPr id="8" name="Text Placeholder 7"/>
          <p:cNvSpPr>
            <a:spLocks noGrp="1"/>
          </p:cNvSpPr>
          <p:nvPr>
            <p:ph type="body" sz="quarter" idx="13" hasCustomPrompt="1"/>
          </p:nvPr>
        </p:nvSpPr>
        <p:spPr>
          <a:xfrm>
            <a:off x="495300" y="5867400"/>
            <a:ext cx="8255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0" y="1447801"/>
            <a:ext cx="8915400" cy="4343401"/>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1">
                <a:latin typeface="+mn-lt"/>
                <a:ea typeface="Verdana" pitchFamily="34" charset="0"/>
                <a:cs typeface="Arial" pitchFamily="34" charset="0"/>
              </a:defRPr>
            </a:lvl1pPr>
            <a:lvl2pPr marL="742950" indent="-573088">
              <a:buNone/>
              <a:defRPr sz="1600">
                <a:latin typeface="Verdana" pitchFamily="34" charset="0"/>
                <a:ea typeface="Verdana" pitchFamily="34" charset="0"/>
                <a:cs typeface="Verdana" pitchFamily="34" charset="0"/>
              </a:defRPr>
            </a:lvl2pPr>
            <a:lvl3pPr marL="1143000" indent="-685800">
              <a:buNone/>
              <a:defRPr sz="1600">
                <a:latin typeface="Verdana" pitchFamily="34" charset="0"/>
                <a:ea typeface="Verdana" pitchFamily="34" charset="0"/>
                <a:cs typeface="Verdana" pitchFamily="34" charset="0"/>
              </a:defRPr>
            </a:lvl3pPr>
            <a:lvl4pPr marL="1600200" indent="-911225">
              <a:buNone/>
              <a:defRPr sz="1600">
                <a:latin typeface="Verdana" pitchFamily="34" charset="0"/>
                <a:ea typeface="Verdana" pitchFamily="34" charset="0"/>
                <a:cs typeface="Verdana" pitchFamily="34" charset="0"/>
              </a:defRPr>
            </a:lvl4pPr>
            <a:lvl5pPr marL="2057400" indent="-1143000">
              <a:buNone/>
              <a:defRPr sz="1600">
                <a:latin typeface="Verdana" pitchFamily="34" charset="0"/>
                <a:ea typeface="Verdana" pitchFamily="34" charset="0"/>
                <a:cs typeface="Verdana"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(adjust width of this container as necessary)</a:t>
            </a:r>
          </a:p>
        </p:txBody>
      </p:sp>
      <p:sp>
        <p:nvSpPr>
          <p:cNvPr id="13" name="Date Placeholder 12"/>
          <p:cNvSpPr>
            <a:spLocks noGrp="1"/>
          </p:cNvSpPr>
          <p:nvPr>
            <p:ph type="dt" sz="half" idx="10"/>
          </p:nvPr>
        </p:nvSpPr>
        <p:spPr>
          <a:xfrm>
            <a:off x="495300" y="6324600"/>
            <a:ext cx="1320800" cy="304800"/>
          </a:xfrm>
        </p:spPr>
        <p:txBody>
          <a:bodyPr/>
          <a:lstStyle/>
          <a:p>
            <a:fld id="{E48CBFB8-2598-46B3-9337-5A6F320FDDA8}" type="datetime4">
              <a:rPr lang="en-US" smtClean="0"/>
              <a:t>February 17, 2019</a:t>
            </a:fld>
            <a:endParaRPr lang="en-US"/>
          </a:p>
        </p:txBody>
      </p:sp>
      <p:sp>
        <p:nvSpPr>
          <p:cNvPr id="14" name="Slide Number Placeholder 13"/>
          <p:cNvSpPr>
            <a:spLocks noGrp="1"/>
          </p:cNvSpPr>
          <p:nvPr>
            <p:ph type="sldNum" sz="quarter" idx="11"/>
          </p:nvPr>
        </p:nvSpPr>
        <p:spPr>
          <a:xfrm>
            <a:off x="4375150" y="6324600"/>
            <a:ext cx="1155700" cy="304800"/>
          </a:xfrm>
        </p:spPr>
        <p:txBody>
          <a:bodyPr/>
          <a:lstStyle/>
          <a:p>
            <a:fld id="{E2B37319-2E82-4D56-ADBC-557F98406E39}" type="slidenum">
              <a:rPr lang="en-US" smtClean="0"/>
              <a:pPr/>
              <a:t>‹#›</a:t>
            </a:fld>
            <a:endParaRPr lang="en-US"/>
          </a:p>
        </p:txBody>
      </p:sp>
      <p:sp>
        <p:nvSpPr>
          <p:cNvPr id="16" name="Title 15"/>
          <p:cNvSpPr>
            <a:spLocks noGrp="1"/>
          </p:cNvSpPr>
          <p:nvPr>
            <p:ph type="title" hasCustomPrompt="1"/>
          </p:nvPr>
        </p:nvSpPr>
        <p:spPr/>
        <p:txBody>
          <a:bodyPr/>
          <a:lstStyle>
            <a:lvl1pPr>
              <a:defRPr/>
            </a:lvl1pPr>
          </a:lstStyle>
          <a:p>
            <a:r>
              <a:rPr lang="en-US" dirty="0"/>
              <a:t>Click to edit chart title</a:t>
            </a:r>
          </a:p>
        </p:txBody>
      </p:sp>
      <p:sp>
        <p:nvSpPr>
          <p:cNvPr id="18" name="Text Placeholder 17"/>
          <p:cNvSpPr>
            <a:spLocks noGrp="1"/>
          </p:cNvSpPr>
          <p:nvPr>
            <p:ph type="body" sz="quarter" idx="13" hasCustomPrompt="1"/>
          </p:nvPr>
        </p:nvSpPr>
        <p:spPr>
          <a:xfrm>
            <a:off x="495300" y="914400"/>
            <a:ext cx="8915400" cy="533400"/>
          </a:xfrm>
        </p:spPr>
        <p:txBody>
          <a:bodyPr anchor="b"/>
          <a:lstStyle>
            <a:lvl1pPr algn="ctr">
              <a:defRPr b="0" i="1">
                <a:solidFill>
                  <a:schemeClr val="bg1">
                    <a:lumMod val="50000"/>
                  </a:schemeClr>
                </a:solidFill>
                <a:latin typeface="Georgia" pitchFamily="18" charset="0"/>
              </a:defRPr>
            </a:lvl1pPr>
          </a:lstStyle>
          <a:p>
            <a:pPr lvl="0"/>
            <a:r>
              <a:rPr lang="en-US" dirty="0"/>
              <a:t>Click to edit subtitle</a:t>
            </a:r>
          </a:p>
        </p:txBody>
      </p:sp>
      <p:sp>
        <p:nvSpPr>
          <p:cNvPr id="8" name="Text Placeholder 7"/>
          <p:cNvSpPr>
            <a:spLocks noGrp="1"/>
          </p:cNvSpPr>
          <p:nvPr>
            <p:ph type="body" sz="quarter" idx="14" hasCustomPrompt="1"/>
          </p:nvPr>
        </p:nvSpPr>
        <p:spPr>
          <a:xfrm>
            <a:off x="495300" y="5867400"/>
            <a:ext cx="8255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2506" y="2438402"/>
            <a:ext cx="8420100" cy="990599"/>
          </a:xfrm>
        </p:spPr>
        <p:txBody>
          <a:bodyPr anchor="t">
            <a:normAutofit/>
          </a:bodyPr>
          <a:lstStyle>
            <a:lvl1pPr algn="ctr">
              <a:defRPr sz="2400" b="1" cap="all">
                <a:solidFill>
                  <a:schemeClr val="tx1"/>
                </a:solidFill>
              </a:defRPr>
            </a:lvl1pPr>
          </a:lstStyle>
          <a:p>
            <a:r>
              <a:rPr lang="en-US" dirty="0"/>
              <a:t>Click to edit Master </a:t>
            </a:r>
            <a:br>
              <a:rPr lang="en-US" dirty="0"/>
            </a:br>
            <a:r>
              <a:rPr lang="en-US" dirty="0"/>
              <a:t>SECTION title style</a:t>
            </a:r>
          </a:p>
        </p:txBody>
      </p:sp>
      <p:sp>
        <p:nvSpPr>
          <p:cNvPr id="3" name="Text Placeholder 2"/>
          <p:cNvSpPr>
            <a:spLocks noGrp="1"/>
          </p:cNvSpPr>
          <p:nvPr>
            <p:ph type="body" idx="1" hasCustomPrompt="1"/>
          </p:nvPr>
        </p:nvSpPr>
        <p:spPr>
          <a:xfrm>
            <a:off x="782506" y="2081214"/>
            <a:ext cx="8420100" cy="357187"/>
          </a:xfrm>
        </p:spPr>
        <p:txBody>
          <a:bodyPr anchor="b">
            <a:normAutofit/>
          </a:bodyPr>
          <a:lstStyle>
            <a:lvl1pPr marL="0" indent="0" algn="ctr">
              <a:buNone/>
              <a:defRPr sz="1400" b="0" baseline="0">
                <a:solidFill>
                  <a:schemeClr val="bg1">
                    <a:lumMod val="75000"/>
                  </a:schemeClr>
                </a:solidFill>
                <a:latin typeface="+mj-lt"/>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subsection kicker style</a:t>
            </a:r>
          </a:p>
        </p:txBody>
      </p:sp>
      <p:sp>
        <p:nvSpPr>
          <p:cNvPr id="4" name="Date Placeholder 3"/>
          <p:cNvSpPr>
            <a:spLocks noGrp="1"/>
          </p:cNvSpPr>
          <p:nvPr>
            <p:ph type="dt" sz="half" idx="10"/>
          </p:nvPr>
        </p:nvSpPr>
        <p:spPr>
          <a:xfrm>
            <a:off x="495300" y="6248401"/>
            <a:ext cx="1320800" cy="365125"/>
          </a:xfrm>
        </p:spPr>
        <p:txBody>
          <a:bodyPr/>
          <a:lstStyle/>
          <a:p>
            <a:fld id="{8834A0E0-7C76-4740-972B-B31DDBA533DB}" type="datetime4">
              <a:rPr lang="en-US" smtClean="0"/>
              <a:t>February 17, 2019</a:t>
            </a:fld>
            <a:endParaRPr lang="en-US" dirty="0"/>
          </a:p>
        </p:txBody>
      </p:sp>
      <p:sp>
        <p:nvSpPr>
          <p:cNvPr id="5" name="Footer Placeholder 4"/>
          <p:cNvSpPr>
            <a:spLocks noGrp="1"/>
          </p:cNvSpPr>
          <p:nvPr>
            <p:ph type="ftr" sz="quarter" idx="11"/>
          </p:nvPr>
        </p:nvSpPr>
        <p:spPr>
          <a:xfrm>
            <a:off x="1898650" y="6248401"/>
            <a:ext cx="619125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2B37319-2E82-4D56-ADBC-557F98406E39}" type="slidenum">
              <a:rPr lang="en-US" smtClean="0"/>
              <a:pPr/>
              <a:t>‹#›</a:t>
            </a:fld>
            <a:endParaRPr lang="en-US"/>
          </a:p>
        </p:txBody>
      </p:sp>
      <p:cxnSp>
        <p:nvCxnSpPr>
          <p:cNvPr id="12" name="Straight Connector 11"/>
          <p:cNvCxnSpPr/>
          <p:nvPr userDrawn="1"/>
        </p:nvCxnSpPr>
        <p:spPr>
          <a:xfrm>
            <a:off x="165100" y="3429000"/>
            <a:ext cx="957580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1981200"/>
            <a:ext cx="957580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rot="5400000">
            <a:off x="4686300" y="1651000"/>
            <a:ext cx="533400" cy="957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Text Placeholder 2"/>
          <p:cNvSpPr>
            <a:spLocks noGrp="1"/>
          </p:cNvSpPr>
          <p:nvPr>
            <p:ph type="body" idx="1" hasCustomPrompt="1"/>
          </p:nvPr>
        </p:nvSpPr>
        <p:spPr>
          <a:xfrm>
            <a:off x="495300" y="1219200"/>
            <a:ext cx="4376870" cy="639762"/>
          </a:xfrm>
        </p:spPr>
        <p:txBody>
          <a:bodyPr anchor="b">
            <a:noAutofit/>
          </a:bodyPr>
          <a:lstStyle>
            <a:lvl1pPr marL="0" indent="0">
              <a:buNone/>
              <a:defRPr sz="1800" b="0">
                <a:latin typeface="+mj-lt"/>
                <a:ea typeface="Verdana"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4" name="Content Placeholder 3"/>
          <p:cNvSpPr>
            <a:spLocks noGrp="1"/>
          </p:cNvSpPr>
          <p:nvPr>
            <p:ph sz="half" idx="2" hasCustomPrompt="1"/>
          </p:nvPr>
        </p:nvSpPr>
        <p:spPr>
          <a:xfrm>
            <a:off x="495300" y="1828801"/>
            <a:ext cx="4376870" cy="3962401"/>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0" baseline="0">
                <a:latin typeface="+mj-lt"/>
                <a:ea typeface="Verdana" pitchFamily="34" charset="0"/>
                <a:cs typeface="Verdana" pitchFamily="34" charset="0"/>
              </a:defRPr>
            </a:lvl1pPr>
            <a:lvl2pPr>
              <a:buNone/>
              <a:defRPr sz="1400">
                <a:latin typeface="Verdana" pitchFamily="34" charset="0"/>
                <a:ea typeface="Verdana" pitchFamily="34" charset="0"/>
                <a:cs typeface="Verdana" pitchFamily="34" charset="0"/>
              </a:defRPr>
            </a:lvl2pPr>
            <a:lvl3pPr>
              <a:buNone/>
              <a:defRPr sz="1400">
                <a:latin typeface="Verdana" pitchFamily="34" charset="0"/>
                <a:ea typeface="Verdana" pitchFamily="34" charset="0"/>
                <a:cs typeface="Verdana" pitchFamily="34" charset="0"/>
              </a:defRPr>
            </a:lvl3pPr>
            <a:lvl4pPr>
              <a:buNone/>
              <a:defRPr sz="1400">
                <a:latin typeface="Verdana" pitchFamily="34" charset="0"/>
                <a:ea typeface="Verdana" pitchFamily="34" charset="0"/>
                <a:cs typeface="Verdana" pitchFamily="34" charset="0"/>
              </a:defRPr>
            </a:lvl4pPr>
            <a:lvl5pPr>
              <a:buNone/>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5032111" y="1219200"/>
            <a:ext cx="4378590" cy="639762"/>
          </a:xfrm>
        </p:spPr>
        <p:txBody>
          <a:bodyPr anchor="b">
            <a:normAutofit/>
          </a:bodyPr>
          <a:lstStyle>
            <a:lvl1pPr marL="0" indent="0">
              <a:buNone/>
              <a:defRPr sz="1800" b="0">
                <a:latin typeface="+mj-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6" name="Content Placeholder 5"/>
          <p:cNvSpPr>
            <a:spLocks noGrp="1"/>
          </p:cNvSpPr>
          <p:nvPr>
            <p:ph sz="quarter" idx="4" hasCustomPrompt="1"/>
          </p:nvPr>
        </p:nvSpPr>
        <p:spPr>
          <a:xfrm>
            <a:off x="5032111" y="1828801"/>
            <a:ext cx="4378590" cy="39624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0">
                <a:latin typeface="+mj-lt"/>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95300" y="6248401"/>
            <a:ext cx="1320800" cy="365125"/>
          </a:xfrm>
        </p:spPr>
        <p:txBody>
          <a:bodyPr/>
          <a:lstStyle/>
          <a:p>
            <a:fld id="{098C5F4B-26DD-4858-88FC-319E01ADB4B9}" type="datetime4">
              <a:rPr lang="en-US" smtClean="0"/>
              <a:t>February 17, 2019</a:t>
            </a:fld>
            <a:endParaRPr lang="en-US"/>
          </a:p>
        </p:txBody>
      </p:sp>
      <p:sp>
        <p:nvSpPr>
          <p:cNvPr id="9" name="Slide Number Placeholder 8"/>
          <p:cNvSpPr>
            <a:spLocks noGrp="1"/>
          </p:cNvSpPr>
          <p:nvPr>
            <p:ph type="sldNum" sz="quarter" idx="12"/>
          </p:nvPr>
        </p:nvSpPr>
        <p:spPr>
          <a:xfrm>
            <a:off x="4375150" y="6248401"/>
            <a:ext cx="1155700" cy="365125"/>
          </a:xfrm>
        </p:spPr>
        <p:txBody>
          <a:bodyPr/>
          <a:lstStyle/>
          <a:p>
            <a:fld id="{E2B37319-2E82-4D56-ADBC-557F98406E39}" type="slidenum">
              <a:rPr lang="en-US" smtClean="0"/>
              <a:pPr/>
              <a:t>‹#›</a:t>
            </a:fld>
            <a:endParaRPr lang="en-US"/>
          </a:p>
        </p:txBody>
      </p:sp>
      <p:sp>
        <p:nvSpPr>
          <p:cNvPr id="10" name="Text Placeholder 7"/>
          <p:cNvSpPr>
            <a:spLocks noGrp="1"/>
          </p:cNvSpPr>
          <p:nvPr>
            <p:ph type="body" sz="quarter" idx="13" hasCustomPrompt="1"/>
          </p:nvPr>
        </p:nvSpPr>
        <p:spPr>
          <a:xfrm>
            <a:off x="495300" y="5867400"/>
            <a:ext cx="8255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2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5" name="Date Placeholder 4"/>
          <p:cNvSpPr>
            <a:spLocks noGrp="1"/>
          </p:cNvSpPr>
          <p:nvPr>
            <p:ph type="dt" sz="half" idx="10"/>
          </p:nvPr>
        </p:nvSpPr>
        <p:spPr>
          <a:xfrm>
            <a:off x="495300" y="6248401"/>
            <a:ext cx="1320800" cy="365125"/>
          </a:xfrm>
        </p:spPr>
        <p:txBody>
          <a:bodyPr/>
          <a:lstStyle/>
          <a:p>
            <a:fld id="{40659AFA-518E-48A5-BD93-16F5930D2942}" type="datetime4">
              <a:rPr lang="en-US" smtClean="0"/>
              <a:t>February 17, 2019</a:t>
            </a:fld>
            <a:endParaRPr lang="en-US"/>
          </a:p>
        </p:txBody>
      </p:sp>
      <p:sp>
        <p:nvSpPr>
          <p:cNvPr id="7" name="Slide Number Placeholder 6"/>
          <p:cNvSpPr>
            <a:spLocks noGrp="1"/>
          </p:cNvSpPr>
          <p:nvPr>
            <p:ph type="sldNum" sz="quarter" idx="12"/>
          </p:nvPr>
        </p:nvSpPr>
        <p:spPr>
          <a:xfrm>
            <a:off x="4375150" y="6248401"/>
            <a:ext cx="1155700" cy="365125"/>
          </a:xfrm>
        </p:spPr>
        <p:txBody>
          <a:bodyPr/>
          <a:lstStyle/>
          <a:p>
            <a:fld id="{E2B37319-2E82-4D56-ADBC-557F98406E39}" type="slidenum">
              <a:rPr lang="en-US" smtClean="0"/>
              <a:pPr/>
              <a:t>‹#›</a:t>
            </a:fld>
            <a:endParaRPr lang="en-US"/>
          </a:p>
        </p:txBody>
      </p:sp>
      <p:sp>
        <p:nvSpPr>
          <p:cNvPr id="9" name="Text Placeholder 8"/>
          <p:cNvSpPr>
            <a:spLocks noGrp="1"/>
          </p:cNvSpPr>
          <p:nvPr>
            <p:ph type="body" sz="quarter" idx="13" hasCustomPrompt="1"/>
          </p:nvPr>
        </p:nvSpPr>
        <p:spPr>
          <a:xfrm>
            <a:off x="495300" y="990600"/>
            <a:ext cx="8915400" cy="457200"/>
          </a:xfrm>
        </p:spPr>
        <p:txBody>
          <a:bodyPr anchor="b"/>
          <a:lstStyle>
            <a:lvl1pPr algn="ctr">
              <a:defRPr b="0" i="1">
                <a:solidFill>
                  <a:schemeClr val="bg1">
                    <a:lumMod val="50000"/>
                  </a:schemeClr>
                </a:solidFill>
                <a:latin typeface="Georgia" pitchFamily="18" charset="0"/>
              </a:defRPr>
            </a:lvl1pPr>
          </a:lstStyle>
          <a:p>
            <a:pPr lvl="0"/>
            <a:r>
              <a:rPr lang="en-US" dirty="0"/>
              <a:t>Click to edit subtitle</a:t>
            </a:r>
          </a:p>
        </p:txBody>
      </p:sp>
      <p:sp>
        <p:nvSpPr>
          <p:cNvPr id="10" name="Text Placeholder 2"/>
          <p:cNvSpPr>
            <a:spLocks noGrp="1"/>
          </p:cNvSpPr>
          <p:nvPr>
            <p:ph type="body" idx="1" hasCustomPrompt="1"/>
          </p:nvPr>
        </p:nvSpPr>
        <p:spPr>
          <a:xfrm>
            <a:off x="495300" y="1295400"/>
            <a:ext cx="4376870" cy="639762"/>
          </a:xfrm>
        </p:spPr>
        <p:txBody>
          <a:bodyPr anchor="b">
            <a:noAutofit/>
          </a:bodyPr>
          <a:lstStyle>
            <a:lvl1pPr marL="0" indent="0">
              <a:buNone/>
              <a:defRPr sz="1800" b="0" baseline="0">
                <a:latin typeface="+mj-lt"/>
                <a:ea typeface="Verdana"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11" name="Content Placeholder 3"/>
          <p:cNvSpPr>
            <a:spLocks noGrp="1"/>
          </p:cNvSpPr>
          <p:nvPr>
            <p:ph sz="half" idx="2" hasCustomPrompt="1"/>
          </p:nvPr>
        </p:nvSpPr>
        <p:spPr>
          <a:xfrm>
            <a:off x="495300" y="1905001"/>
            <a:ext cx="4376870" cy="3886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0">
                <a:latin typeface="+mj-lt"/>
                <a:ea typeface="Verdana" pitchFamily="34" charset="0"/>
                <a:cs typeface="Verdana" pitchFamily="34" charset="0"/>
              </a:defRPr>
            </a:lvl1pPr>
            <a:lvl2pPr>
              <a:buNone/>
              <a:defRPr sz="1400">
                <a:latin typeface="Verdana" pitchFamily="34" charset="0"/>
                <a:ea typeface="Verdana" pitchFamily="34" charset="0"/>
                <a:cs typeface="Verdana" pitchFamily="34" charset="0"/>
              </a:defRPr>
            </a:lvl2pPr>
            <a:lvl3pPr>
              <a:buNone/>
              <a:defRPr sz="1400">
                <a:latin typeface="Verdana" pitchFamily="34" charset="0"/>
                <a:ea typeface="Verdana" pitchFamily="34" charset="0"/>
                <a:cs typeface="Verdana" pitchFamily="34" charset="0"/>
              </a:defRPr>
            </a:lvl3pPr>
            <a:lvl4pPr>
              <a:buNone/>
              <a:defRPr sz="1400">
                <a:latin typeface="Verdana" pitchFamily="34" charset="0"/>
                <a:ea typeface="Verdana" pitchFamily="34" charset="0"/>
                <a:cs typeface="Verdana" pitchFamily="34" charset="0"/>
              </a:defRPr>
            </a:lvl4pPr>
            <a:lvl5pPr>
              <a:buNone/>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hasCustomPrompt="1"/>
          </p:nvPr>
        </p:nvSpPr>
        <p:spPr>
          <a:xfrm>
            <a:off x="5032111" y="1295400"/>
            <a:ext cx="4378590" cy="639762"/>
          </a:xfrm>
        </p:spPr>
        <p:txBody>
          <a:bodyPr anchor="b">
            <a:normAutofit/>
          </a:bodyPr>
          <a:lstStyle>
            <a:lvl1pPr marL="0" indent="0">
              <a:buNone/>
              <a:defRPr sz="1800" b="0">
                <a:latin typeface="+mj-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13" name="Content Placeholder 5"/>
          <p:cNvSpPr>
            <a:spLocks noGrp="1"/>
          </p:cNvSpPr>
          <p:nvPr>
            <p:ph sz="quarter" idx="4" hasCustomPrompt="1"/>
          </p:nvPr>
        </p:nvSpPr>
        <p:spPr>
          <a:xfrm>
            <a:off x="5032111" y="1905001"/>
            <a:ext cx="4378590" cy="3886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0">
                <a:latin typeface="+mj-lt"/>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p:cNvSpPr>
            <a:spLocks noGrp="1"/>
          </p:cNvSpPr>
          <p:nvPr>
            <p:ph type="body" sz="quarter" idx="14" hasCustomPrompt="1"/>
          </p:nvPr>
        </p:nvSpPr>
        <p:spPr>
          <a:xfrm>
            <a:off x="495300" y="5867400"/>
            <a:ext cx="8255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Date Placeholder 2"/>
          <p:cNvSpPr>
            <a:spLocks noGrp="1"/>
          </p:cNvSpPr>
          <p:nvPr>
            <p:ph type="dt" sz="half" idx="10"/>
          </p:nvPr>
        </p:nvSpPr>
        <p:spPr/>
        <p:txBody>
          <a:bodyPr/>
          <a:lstStyle/>
          <a:p>
            <a:fld id="{C2ACF1D4-6296-4A15-8E02-C66D0C592829}" type="datetime4">
              <a:rPr lang="en-US" smtClean="0"/>
              <a:t>February 17, 2019</a:t>
            </a:fld>
            <a:endParaRPr lang="en-US"/>
          </a:p>
        </p:txBody>
      </p:sp>
      <p:sp>
        <p:nvSpPr>
          <p:cNvPr id="5" name="Slide Number Placeholder 4"/>
          <p:cNvSpPr>
            <a:spLocks noGrp="1"/>
          </p:cNvSpPr>
          <p:nvPr>
            <p:ph type="sldNum" sz="quarter" idx="12"/>
          </p:nvPr>
        </p:nvSpPr>
        <p:spPr>
          <a:xfrm>
            <a:off x="4375150" y="6248401"/>
            <a:ext cx="1155700" cy="365125"/>
          </a:xfrm>
        </p:spPr>
        <p:txBody>
          <a:bodyPr/>
          <a:lstStyle/>
          <a:p>
            <a:fld id="{E2B37319-2E82-4D56-ADBC-557F98406E39}" type="slidenum">
              <a:rPr lang="en-US" smtClean="0"/>
              <a:pPr/>
              <a:t>‹#›</a:t>
            </a:fld>
            <a:endParaRPr lang="en-US"/>
          </a:p>
        </p:txBody>
      </p:sp>
      <p:sp>
        <p:nvSpPr>
          <p:cNvPr id="6" name="Text Placeholder 7"/>
          <p:cNvSpPr>
            <a:spLocks noGrp="1"/>
          </p:cNvSpPr>
          <p:nvPr>
            <p:ph type="body" sz="quarter" idx="13" hasCustomPrompt="1"/>
          </p:nvPr>
        </p:nvSpPr>
        <p:spPr>
          <a:xfrm>
            <a:off x="495300" y="5867400"/>
            <a:ext cx="8255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00D0A-0DC6-42C9-B47C-7071F0A0E558}" type="datetime4">
              <a:rPr lang="en-US" smtClean="0"/>
              <a:t>February 17, 2019</a:t>
            </a:fld>
            <a:endParaRPr lang="en-US"/>
          </a:p>
        </p:txBody>
      </p:sp>
      <p:sp>
        <p:nvSpPr>
          <p:cNvPr id="4" name="Slide Number Placeholder 3"/>
          <p:cNvSpPr>
            <a:spLocks noGrp="1"/>
          </p:cNvSpPr>
          <p:nvPr>
            <p:ph type="sldNum" sz="quarter" idx="12"/>
          </p:nvPr>
        </p:nvSpPr>
        <p:spPr/>
        <p:txBody>
          <a:bodyPr/>
          <a:lstStyle/>
          <a:p>
            <a:fld id="{E2B37319-2E82-4D56-ADBC-557F98406E39}" type="slidenum">
              <a:rPr lang="en-US" smtClean="0"/>
              <a:pPr/>
              <a:t>‹#›</a:t>
            </a:fld>
            <a:endParaRPr lang="en-US"/>
          </a:p>
        </p:txBody>
      </p:sp>
      <p:sp>
        <p:nvSpPr>
          <p:cNvPr id="5" name="Text Placeholder 7"/>
          <p:cNvSpPr>
            <a:spLocks noGrp="1"/>
          </p:cNvSpPr>
          <p:nvPr>
            <p:ph type="body" sz="quarter" idx="13" hasCustomPrompt="1"/>
          </p:nvPr>
        </p:nvSpPr>
        <p:spPr>
          <a:xfrm>
            <a:off x="495300" y="5867400"/>
            <a:ext cx="8255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944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5300" y="6264276"/>
            <a:ext cx="1320800"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05101C04-F69A-4334-886F-AB5D44E6E4EB}" type="datetime4">
              <a:rPr lang="en-US" smtClean="0"/>
              <a:t>February 17, 2019</a:t>
            </a:fld>
            <a:endParaRPr lang="en-US" dirty="0"/>
          </a:p>
        </p:txBody>
      </p:sp>
      <p:sp>
        <p:nvSpPr>
          <p:cNvPr id="6" name="Slide Number Placeholder 5"/>
          <p:cNvSpPr>
            <a:spLocks noGrp="1"/>
          </p:cNvSpPr>
          <p:nvPr>
            <p:ph type="sldNum" sz="quarter" idx="4"/>
          </p:nvPr>
        </p:nvSpPr>
        <p:spPr>
          <a:xfrm>
            <a:off x="4375150" y="6248401"/>
            <a:ext cx="1155700" cy="365125"/>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fld id="{E2B37319-2E82-4D56-ADBC-557F98406E39}" type="slidenum">
              <a:rPr lang="en-US" smtClean="0"/>
              <a:pPr/>
              <a:t>‹#›</a:t>
            </a:fld>
            <a:endParaRPr lang="en-US" dirty="0"/>
          </a:p>
        </p:txBody>
      </p:sp>
      <p:sp>
        <p:nvSpPr>
          <p:cNvPr id="7" name="Rectangle 6"/>
          <p:cNvSpPr/>
          <p:nvPr/>
        </p:nvSpPr>
        <p:spPr>
          <a:xfrm>
            <a:off x="0" y="0"/>
            <a:ext cx="1651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740900" y="0"/>
            <a:ext cx="1651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rot="5400000">
            <a:off x="4876800" y="-4711700"/>
            <a:ext cx="152400" cy="957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rot="5400000">
            <a:off x="4959350" y="1911350"/>
            <a:ext cx="152400" cy="9740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p:nvCxnSpPr>
        <p:spPr>
          <a:xfrm>
            <a:off x="165100" y="6248400"/>
            <a:ext cx="957580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p:cNvPicPr/>
          <p:nvPr userDrawn="1"/>
        </p:nvPicPr>
        <p:blipFill>
          <a:blip r:embed="rId12"/>
          <a:stretch>
            <a:fillRect/>
          </a:stretch>
        </p:blipFill>
        <p:spPr>
          <a:xfrm>
            <a:off x="7649634" y="6375400"/>
            <a:ext cx="1747308" cy="254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0" r:id="rId4"/>
    <p:sldLayoutId id="2147483651" r:id="rId5"/>
    <p:sldLayoutId id="2147483653" r:id="rId6"/>
    <p:sldLayoutId id="2147483652" r:id="rId7"/>
    <p:sldLayoutId id="2147483654" r:id="rId8"/>
    <p:sldLayoutId id="2147483655" r:id="rId9"/>
    <p:sldLayoutId id="2147483660" r:id="rId10"/>
  </p:sldLayoutIdLst>
  <p:hf hdr="0" ftr="0" dt="0"/>
  <p:txStyles>
    <p:titleStyle>
      <a:lvl1pPr algn="ctr" defTabSz="914400" rtl="0" eaLnBrk="1" latinLnBrk="0" hangingPunct="1">
        <a:spcBef>
          <a:spcPct val="0"/>
        </a:spcBef>
        <a:buNone/>
        <a:defRPr sz="2400" b="0" kern="1200">
          <a:solidFill>
            <a:schemeClr val="tx1"/>
          </a:solidFill>
          <a:latin typeface="+mj-lt"/>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None/>
        <a:defRPr sz="1800" b="1"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http://www.pewresearch.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Cyberattacks: How the public thinks about the state of national resilience</a:t>
            </a:r>
          </a:p>
        </p:txBody>
      </p:sp>
      <p:sp>
        <p:nvSpPr>
          <p:cNvPr id="3" name="Subtitle 2"/>
          <p:cNvSpPr>
            <a:spLocks noGrp="1"/>
          </p:cNvSpPr>
          <p:nvPr>
            <p:ph type="subTitle" idx="1"/>
          </p:nvPr>
        </p:nvSpPr>
        <p:spPr/>
        <p:txBody>
          <a:bodyPr/>
          <a:lstStyle/>
          <a:p>
            <a:r>
              <a:rPr lang="en-US" dirty="0"/>
              <a:t>Richard Wike	</a:t>
            </a:r>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p:txBody>
          <a:bodyPr>
            <a:normAutofit fontScale="92500" lnSpcReduction="10000"/>
          </a:bodyPr>
          <a:lstStyle/>
          <a:p>
            <a:r>
              <a:rPr lang="en-US" dirty="0"/>
              <a:t>Director, Global Attitudes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9B1D822-AF68-4585-B650-7E3011E6F6EF}"/>
              </a:ext>
            </a:extLst>
          </p:cNvPr>
          <p:cNvSpPr>
            <a:spLocks noGrp="1"/>
          </p:cNvSpPr>
          <p:nvPr>
            <p:ph type="title"/>
          </p:nvPr>
        </p:nvSpPr>
        <p:spPr>
          <a:xfrm>
            <a:off x="719964" y="168048"/>
            <a:ext cx="8451477" cy="944562"/>
          </a:xfrm>
        </p:spPr>
        <p:txBody>
          <a:bodyPr>
            <a:normAutofit/>
          </a:bodyPr>
          <a:lstStyle/>
          <a:p>
            <a:r>
              <a:rPr lang="en-US" dirty="0"/>
              <a:t>People Say Cyberattacks on National Security Information, Public Infrastructure and Elections are Likely in Their Country</a:t>
            </a:r>
          </a:p>
        </p:txBody>
      </p:sp>
      <p:sp>
        <p:nvSpPr>
          <p:cNvPr id="3" name="Date Placeholder 2"/>
          <p:cNvSpPr>
            <a:spLocks noGrp="1"/>
          </p:cNvSpPr>
          <p:nvPr>
            <p:ph type="dt" sz="half" idx="10"/>
          </p:nvPr>
        </p:nvSpPr>
        <p:spPr/>
        <p:txBody>
          <a:bodyPr/>
          <a:lstStyle/>
          <a:p>
            <a:fld id="{8B82A246-B949-4BE4-BEA5-462CF74F3E30}" type="datetime4">
              <a:rPr lang="en-US" smtClean="0"/>
              <a:pPr/>
              <a:t>February 17, 2019</a:t>
            </a:fld>
            <a:endParaRPr lang="en-US"/>
          </a:p>
        </p:txBody>
      </p:sp>
      <p:sp>
        <p:nvSpPr>
          <p:cNvPr id="4" name="Slide Number Placeholder 3"/>
          <p:cNvSpPr>
            <a:spLocks noGrp="1"/>
          </p:cNvSpPr>
          <p:nvPr>
            <p:ph type="sldNum" sz="quarter" idx="12"/>
          </p:nvPr>
        </p:nvSpPr>
        <p:spPr/>
        <p:txBody>
          <a:bodyPr/>
          <a:lstStyle/>
          <a:p>
            <a:fld id="{E2B37319-2E82-4D56-ADBC-557F98406E39}" type="slidenum">
              <a:rPr lang="en-US" smtClean="0"/>
              <a:pPr/>
              <a:t>10</a:t>
            </a:fld>
            <a:endParaRPr lang="en-US"/>
          </a:p>
        </p:txBody>
      </p:sp>
      <p:sp>
        <p:nvSpPr>
          <p:cNvPr id="20" name="Text Placeholder 19">
            <a:extLst>
              <a:ext uri="{FF2B5EF4-FFF2-40B4-BE49-F238E27FC236}">
                <a16:creationId xmlns:a16="http://schemas.microsoft.com/office/drawing/2014/main" id="{85651F07-6525-489A-9545-2A8BD55D31B9}"/>
              </a:ext>
            </a:extLst>
          </p:cNvPr>
          <p:cNvSpPr>
            <a:spLocks noGrp="1"/>
          </p:cNvSpPr>
          <p:nvPr>
            <p:ph type="body" idx="1"/>
          </p:nvPr>
        </p:nvSpPr>
        <p:spPr>
          <a:xfrm>
            <a:off x="526210" y="1409985"/>
            <a:ext cx="3045007" cy="515677"/>
          </a:xfrm>
        </p:spPr>
        <p:txBody>
          <a:bodyPr/>
          <a:lstStyle/>
          <a:p>
            <a:pPr algn="ctr"/>
            <a:r>
              <a:rPr lang="en-US" sz="1400" dirty="0"/>
              <a:t>Our country’s sensitive national security information being accessed</a:t>
            </a:r>
          </a:p>
        </p:txBody>
      </p:sp>
      <p:sp>
        <p:nvSpPr>
          <p:cNvPr id="22" name="Text Placeholder 21">
            <a:extLst>
              <a:ext uri="{FF2B5EF4-FFF2-40B4-BE49-F238E27FC236}">
                <a16:creationId xmlns:a16="http://schemas.microsoft.com/office/drawing/2014/main" id="{2AA4171A-A936-4A87-B56A-01EED9D04E29}"/>
              </a:ext>
            </a:extLst>
          </p:cNvPr>
          <p:cNvSpPr>
            <a:spLocks noGrp="1"/>
          </p:cNvSpPr>
          <p:nvPr>
            <p:ph type="body" sz="quarter" idx="3"/>
          </p:nvPr>
        </p:nvSpPr>
        <p:spPr>
          <a:xfrm>
            <a:off x="3643991" y="1341438"/>
            <a:ext cx="2598421" cy="639762"/>
          </a:xfrm>
        </p:spPr>
        <p:txBody>
          <a:bodyPr>
            <a:noAutofit/>
          </a:bodyPr>
          <a:lstStyle/>
          <a:p>
            <a:pPr algn="ctr"/>
            <a:r>
              <a:rPr lang="en-US" sz="1400" dirty="0"/>
              <a:t>Public infrastructure in our country being damaged</a:t>
            </a:r>
          </a:p>
        </p:txBody>
      </p:sp>
      <p:sp>
        <p:nvSpPr>
          <p:cNvPr id="25" name="Text Placeholder 24">
            <a:extLst>
              <a:ext uri="{FF2B5EF4-FFF2-40B4-BE49-F238E27FC236}">
                <a16:creationId xmlns:a16="http://schemas.microsoft.com/office/drawing/2014/main" id="{73574353-1CE3-42DA-947B-AFEF83DB79AB}"/>
              </a:ext>
            </a:extLst>
          </p:cNvPr>
          <p:cNvSpPr>
            <a:spLocks noGrp="1"/>
          </p:cNvSpPr>
          <p:nvPr>
            <p:ph type="body" sz="quarter" idx="14"/>
          </p:nvPr>
        </p:nvSpPr>
        <p:spPr>
          <a:xfrm>
            <a:off x="719964" y="5664800"/>
            <a:ext cx="8333233" cy="639762"/>
          </a:xfrm>
        </p:spPr>
        <p:txBody>
          <a:bodyPr>
            <a:normAutofit/>
          </a:bodyPr>
          <a:lstStyle/>
          <a:p>
            <a:r>
              <a:rPr lang="en-US" sz="1050" dirty="0">
                <a:solidFill>
                  <a:schemeClr val="tx1">
                    <a:lumMod val="50000"/>
                    <a:lumOff val="50000"/>
                  </a:schemeClr>
                </a:solidFill>
              </a:rPr>
              <a:t>Note: Percentages are medians based on 26 countries. “Likely” includes those who say a cyberattack is “very” or “somewhat” likely and those</a:t>
            </a:r>
          </a:p>
          <a:p>
            <a:r>
              <a:rPr lang="en-US" sz="1050" dirty="0">
                <a:solidFill>
                  <a:schemeClr val="tx1">
                    <a:lumMod val="50000"/>
                    <a:lumOff val="50000"/>
                  </a:schemeClr>
                </a:solidFill>
              </a:rPr>
              <a:t>who volunteer that such attacks have already happened. </a:t>
            </a:r>
          </a:p>
          <a:p>
            <a:r>
              <a:rPr lang="en-US" sz="1050" dirty="0">
                <a:solidFill>
                  <a:schemeClr val="tx1">
                    <a:lumMod val="50000"/>
                    <a:lumOff val="50000"/>
                  </a:schemeClr>
                </a:solidFill>
              </a:rPr>
              <a:t>Source: Spring 2018 Global Attitudes Survey. </a:t>
            </a:r>
            <a:endParaRPr lang="en-US" sz="1050" dirty="0">
              <a:solidFill>
                <a:schemeClr val="tx1">
                  <a:lumMod val="50000"/>
                  <a:lumOff val="50000"/>
                </a:schemeClr>
              </a:solidFill>
              <a:latin typeface="Franklin Gothic Book" panose="020B0503020102020204" pitchFamily="34" charset="0"/>
              <a:ea typeface="Cambria" panose="02040503050406030204" pitchFamily="18" charset="0"/>
              <a:cs typeface="Times New Roman" panose="02020603050405020304" pitchFamily="18" charset="0"/>
            </a:endParaRPr>
          </a:p>
          <a:p>
            <a:endParaRPr lang="en-US" sz="1050" dirty="0">
              <a:solidFill>
                <a:schemeClr val="tx1">
                  <a:lumMod val="50000"/>
                  <a:lumOff val="50000"/>
                </a:schemeClr>
              </a:solidFill>
            </a:endParaRPr>
          </a:p>
        </p:txBody>
      </p:sp>
      <p:sp>
        <p:nvSpPr>
          <p:cNvPr id="26" name="TextBox 25">
            <a:extLst>
              <a:ext uri="{FF2B5EF4-FFF2-40B4-BE49-F238E27FC236}">
                <a16:creationId xmlns:a16="http://schemas.microsoft.com/office/drawing/2014/main" id="{B2E9DB15-CE12-4C70-B7C5-57E7C57661F2}"/>
              </a:ext>
            </a:extLst>
          </p:cNvPr>
          <p:cNvSpPr txBox="1"/>
          <p:nvPr/>
        </p:nvSpPr>
        <p:spPr>
          <a:xfrm>
            <a:off x="6503536" y="1457980"/>
            <a:ext cx="2598420" cy="523220"/>
          </a:xfrm>
          <a:prstGeom prst="rect">
            <a:avLst/>
          </a:prstGeom>
          <a:noFill/>
        </p:spPr>
        <p:txBody>
          <a:bodyPr wrap="square" rtlCol="0">
            <a:spAutoFit/>
          </a:bodyPr>
          <a:lstStyle/>
          <a:p>
            <a:pPr algn="ctr"/>
            <a:r>
              <a:rPr lang="en-US" sz="1400" dirty="0">
                <a:latin typeface="+mj-lt"/>
              </a:rPr>
              <a:t>Elections in our country being tampered with</a:t>
            </a:r>
          </a:p>
        </p:txBody>
      </p:sp>
      <p:graphicFrame>
        <p:nvGraphicFramePr>
          <p:cNvPr id="28" name="Content Placeholder 27">
            <a:extLst>
              <a:ext uri="{FF2B5EF4-FFF2-40B4-BE49-F238E27FC236}">
                <a16:creationId xmlns:a16="http://schemas.microsoft.com/office/drawing/2014/main" id="{C33383D9-ADCD-4346-A9CE-CDFDC805B2F8}"/>
              </a:ext>
            </a:extLst>
          </p:cNvPr>
          <p:cNvGraphicFramePr>
            <a:graphicFrameLocks noGrp="1"/>
          </p:cNvGraphicFramePr>
          <p:nvPr>
            <p:ph sz="half" idx="2"/>
            <p:extLst/>
          </p:nvPr>
        </p:nvGraphicFramePr>
        <p:xfrm>
          <a:off x="886961" y="1914173"/>
          <a:ext cx="2589213"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ontent Placeholder 28">
            <a:extLst>
              <a:ext uri="{FF2B5EF4-FFF2-40B4-BE49-F238E27FC236}">
                <a16:creationId xmlns:a16="http://schemas.microsoft.com/office/drawing/2014/main" id="{C9931E52-98A1-4FB4-8438-E35F393937CD}"/>
              </a:ext>
            </a:extLst>
          </p:cNvPr>
          <p:cNvGraphicFramePr>
            <a:graphicFrameLocks noGrp="1"/>
          </p:cNvGraphicFramePr>
          <p:nvPr>
            <p:ph sz="quarter" idx="4"/>
            <p:extLst/>
          </p:nvPr>
        </p:nvGraphicFramePr>
        <p:xfrm>
          <a:off x="3652385" y="1914173"/>
          <a:ext cx="25908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3CB276E8-75CD-4EDC-89F1-AE34D96DA611}"/>
              </a:ext>
            </a:extLst>
          </p:cNvPr>
          <p:cNvGraphicFramePr/>
          <p:nvPr>
            <p:extLst/>
          </p:nvPr>
        </p:nvGraphicFramePr>
        <p:xfrm>
          <a:off x="6518910" y="1914173"/>
          <a:ext cx="2701291"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 Placeholder 12">
            <a:extLst>
              <a:ext uri="{FF2B5EF4-FFF2-40B4-BE49-F238E27FC236}">
                <a16:creationId xmlns:a16="http://schemas.microsoft.com/office/drawing/2014/main" id="{4A084C62-0088-464D-9633-BEF12098177E}"/>
              </a:ext>
            </a:extLst>
          </p:cNvPr>
          <p:cNvSpPr>
            <a:spLocks noGrp="1"/>
          </p:cNvSpPr>
          <p:nvPr>
            <p:ph type="body" sz="quarter" idx="13"/>
          </p:nvPr>
        </p:nvSpPr>
        <p:spPr>
          <a:xfrm>
            <a:off x="838200" y="1088357"/>
            <a:ext cx="8229600" cy="319885"/>
          </a:xfrm>
        </p:spPr>
        <p:txBody>
          <a:bodyPr>
            <a:normAutofit lnSpcReduction="10000"/>
          </a:bodyPr>
          <a:lstStyle/>
          <a:p>
            <a:r>
              <a:rPr lang="en-US" sz="1500" dirty="0">
                <a:latin typeface="Franklin Gothic Book" panose="020B0503020102020204" pitchFamily="34" charset="0"/>
              </a:rPr>
              <a:t>It is __ that, in the future, a cyberattack will result in…</a:t>
            </a:r>
          </a:p>
        </p:txBody>
      </p:sp>
      <p:cxnSp>
        <p:nvCxnSpPr>
          <p:cNvPr id="15" name="Straight Connector 14">
            <a:extLst>
              <a:ext uri="{FF2B5EF4-FFF2-40B4-BE49-F238E27FC236}">
                <a16:creationId xmlns:a16="http://schemas.microsoft.com/office/drawing/2014/main" id="{FF4AFE69-3837-4D43-8E29-69C5FD45E6A3}"/>
              </a:ext>
            </a:extLst>
          </p:cNvPr>
          <p:cNvCxnSpPr>
            <a:cxnSpLocks/>
          </p:cNvCxnSpPr>
          <p:nvPr/>
        </p:nvCxnSpPr>
        <p:spPr>
          <a:xfrm>
            <a:off x="3571216" y="1600201"/>
            <a:ext cx="0" cy="374297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21A15C3-E922-4C51-AB39-EDA50B85AB3E}"/>
              </a:ext>
            </a:extLst>
          </p:cNvPr>
          <p:cNvCxnSpPr>
            <a:cxnSpLocks/>
          </p:cNvCxnSpPr>
          <p:nvPr/>
        </p:nvCxnSpPr>
        <p:spPr>
          <a:xfrm>
            <a:off x="6400800" y="1600201"/>
            <a:ext cx="0" cy="3742973"/>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432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260313B-C103-4BB0-A746-F8B4A213799E}"/>
              </a:ext>
            </a:extLst>
          </p:cNvPr>
          <p:cNvSpPr>
            <a:spLocks noGrp="1"/>
          </p:cNvSpPr>
          <p:nvPr>
            <p:ph type="dt" sz="half" idx="10"/>
          </p:nvPr>
        </p:nvSpPr>
        <p:spPr/>
        <p:txBody>
          <a:bodyPr/>
          <a:lstStyle/>
          <a:p>
            <a:fld id="{2F5814D8-D17E-403D-BB23-DF0CDA7DEB2B}" type="datetime4">
              <a:rPr lang="en-US" smtClean="0"/>
              <a:pPr/>
              <a:t>February 17, 2019</a:t>
            </a:fld>
            <a:endParaRPr lang="en-US"/>
          </a:p>
        </p:txBody>
      </p:sp>
      <p:sp>
        <p:nvSpPr>
          <p:cNvPr id="4" name="Slide Number Placeholder 3">
            <a:extLst>
              <a:ext uri="{FF2B5EF4-FFF2-40B4-BE49-F238E27FC236}">
                <a16:creationId xmlns:a16="http://schemas.microsoft.com/office/drawing/2014/main" id="{22E482B5-49DA-4A9B-86A8-46EBE6BF60AA}"/>
              </a:ext>
            </a:extLst>
          </p:cNvPr>
          <p:cNvSpPr>
            <a:spLocks noGrp="1"/>
          </p:cNvSpPr>
          <p:nvPr>
            <p:ph type="sldNum" sz="quarter" idx="11"/>
          </p:nvPr>
        </p:nvSpPr>
        <p:spPr/>
        <p:txBody>
          <a:bodyPr/>
          <a:lstStyle/>
          <a:p>
            <a:fld id="{E2B37319-2E82-4D56-ADBC-557F98406E39}" type="slidenum">
              <a:rPr lang="en-US" smtClean="0"/>
              <a:pPr/>
              <a:t>11</a:t>
            </a:fld>
            <a:endParaRPr lang="en-US"/>
          </a:p>
        </p:txBody>
      </p:sp>
      <p:sp>
        <p:nvSpPr>
          <p:cNvPr id="5" name="Title 4">
            <a:extLst>
              <a:ext uri="{FF2B5EF4-FFF2-40B4-BE49-F238E27FC236}">
                <a16:creationId xmlns:a16="http://schemas.microsoft.com/office/drawing/2014/main" id="{416102F2-9448-47BF-A544-46799D49857C}"/>
              </a:ext>
            </a:extLst>
          </p:cNvPr>
          <p:cNvSpPr>
            <a:spLocks noGrp="1"/>
          </p:cNvSpPr>
          <p:nvPr>
            <p:ph type="title"/>
          </p:nvPr>
        </p:nvSpPr>
        <p:spPr>
          <a:xfrm>
            <a:off x="836023" y="206727"/>
            <a:ext cx="8229600" cy="944562"/>
          </a:xfrm>
        </p:spPr>
        <p:txBody>
          <a:bodyPr/>
          <a:lstStyle/>
          <a:p>
            <a:r>
              <a:rPr lang="en-US" dirty="0"/>
              <a:t>Majorities in Europe, U.S. and Canada Believe Future Cyberattacks Will Breach National Security</a:t>
            </a:r>
          </a:p>
        </p:txBody>
      </p:sp>
      <p:sp>
        <p:nvSpPr>
          <p:cNvPr id="6" name="Text Placeholder 5">
            <a:extLst>
              <a:ext uri="{FF2B5EF4-FFF2-40B4-BE49-F238E27FC236}">
                <a16:creationId xmlns:a16="http://schemas.microsoft.com/office/drawing/2014/main" id="{DE25A32C-78BC-4F69-888A-782D80E2FE61}"/>
              </a:ext>
            </a:extLst>
          </p:cNvPr>
          <p:cNvSpPr>
            <a:spLocks noGrp="1"/>
          </p:cNvSpPr>
          <p:nvPr>
            <p:ph type="body" sz="quarter" idx="13"/>
          </p:nvPr>
        </p:nvSpPr>
        <p:spPr>
          <a:xfrm>
            <a:off x="2246812" y="1113879"/>
            <a:ext cx="5408023" cy="540035"/>
          </a:xfrm>
        </p:spPr>
        <p:txBody>
          <a:bodyPr>
            <a:normAutofit fontScale="92500" lnSpcReduction="10000"/>
          </a:bodyPr>
          <a:lstStyle/>
          <a:p>
            <a:pPr>
              <a:lnSpc>
                <a:spcPct val="110000"/>
              </a:lnSpc>
            </a:pPr>
            <a:r>
              <a:rPr lang="en-US" sz="1500" dirty="0">
                <a:latin typeface="Franklin Gothic Book" panose="020B0503020102020204" pitchFamily="34" charset="0"/>
              </a:rPr>
              <a:t>It is __ that, in the future, a cyberattack will result in our country’s sensitive national security information being accessed</a:t>
            </a:r>
          </a:p>
        </p:txBody>
      </p:sp>
      <p:sp>
        <p:nvSpPr>
          <p:cNvPr id="7" name="Text Placeholder 6">
            <a:extLst>
              <a:ext uri="{FF2B5EF4-FFF2-40B4-BE49-F238E27FC236}">
                <a16:creationId xmlns:a16="http://schemas.microsoft.com/office/drawing/2014/main" id="{BCB5B269-5DFB-4CD7-832B-B9544BA9FC0E}"/>
              </a:ext>
            </a:extLst>
          </p:cNvPr>
          <p:cNvSpPr>
            <a:spLocks noGrp="1"/>
          </p:cNvSpPr>
          <p:nvPr>
            <p:ph type="body" sz="quarter" idx="14"/>
          </p:nvPr>
        </p:nvSpPr>
        <p:spPr>
          <a:xfrm>
            <a:off x="838201" y="5638800"/>
            <a:ext cx="7620000" cy="634036"/>
          </a:xfrm>
        </p:spPr>
        <p:txBody>
          <a:bodyPr>
            <a:noAutofit/>
          </a:bodyPr>
          <a:lstStyle/>
          <a:p>
            <a:r>
              <a:rPr lang="en-US" sz="1050" dirty="0">
                <a:solidFill>
                  <a:schemeClr val="tx1">
                    <a:lumMod val="50000"/>
                    <a:lumOff val="50000"/>
                  </a:schemeClr>
                </a:solidFill>
              </a:rPr>
              <a:t>Note: Total includes those who say a cyberattack is “very” or “somewhat” likely and those who volunteer such attacks have already </a:t>
            </a:r>
          </a:p>
          <a:p>
            <a:r>
              <a:rPr lang="en-US" sz="1050" dirty="0">
                <a:solidFill>
                  <a:schemeClr val="tx1">
                    <a:lumMod val="50000"/>
                    <a:lumOff val="50000"/>
                  </a:schemeClr>
                </a:solidFill>
              </a:rPr>
              <a:t>happened.</a:t>
            </a:r>
          </a:p>
          <a:p>
            <a:r>
              <a:rPr lang="en-US" sz="1050" dirty="0">
                <a:solidFill>
                  <a:schemeClr val="tx1">
                    <a:lumMod val="50000"/>
                    <a:lumOff val="50000"/>
                  </a:schemeClr>
                </a:solidFill>
              </a:rPr>
              <a:t>Source: Spring 2018 Global Attitudes Survey.</a:t>
            </a:r>
          </a:p>
        </p:txBody>
      </p:sp>
      <p:pic>
        <p:nvPicPr>
          <p:cNvPr id="8" name="Content Placeholder 7">
            <a:extLst>
              <a:ext uri="{FF2B5EF4-FFF2-40B4-BE49-F238E27FC236}">
                <a16:creationId xmlns:a16="http://schemas.microsoft.com/office/drawing/2014/main" id="{7AC00E09-A955-4F66-A1CB-167EB01CA0D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64"/>
          <a:stretch/>
        </p:blipFill>
        <p:spPr>
          <a:xfrm>
            <a:off x="1447799" y="1625323"/>
            <a:ext cx="6743776" cy="4014164"/>
          </a:xfrm>
          <a:prstGeom prst="rect">
            <a:avLst/>
          </a:prstGeom>
        </p:spPr>
      </p:pic>
    </p:spTree>
    <p:extLst>
      <p:ext uri="{BB962C8B-B14F-4D97-AF65-F5344CB8AC3E}">
        <p14:creationId xmlns:p14="http://schemas.microsoft.com/office/powerpoint/2010/main" val="421187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260313B-C103-4BB0-A746-F8B4A213799E}"/>
              </a:ext>
            </a:extLst>
          </p:cNvPr>
          <p:cNvSpPr>
            <a:spLocks noGrp="1"/>
          </p:cNvSpPr>
          <p:nvPr>
            <p:ph type="dt" sz="half" idx="10"/>
          </p:nvPr>
        </p:nvSpPr>
        <p:spPr/>
        <p:txBody>
          <a:bodyPr/>
          <a:lstStyle/>
          <a:p>
            <a:fld id="{2F5814D8-D17E-403D-BB23-DF0CDA7DEB2B}" type="datetime4">
              <a:rPr lang="en-US" smtClean="0"/>
              <a:pPr/>
              <a:t>February 17, 2019</a:t>
            </a:fld>
            <a:endParaRPr lang="en-US"/>
          </a:p>
        </p:txBody>
      </p:sp>
      <p:sp>
        <p:nvSpPr>
          <p:cNvPr id="4" name="Slide Number Placeholder 3">
            <a:extLst>
              <a:ext uri="{FF2B5EF4-FFF2-40B4-BE49-F238E27FC236}">
                <a16:creationId xmlns:a16="http://schemas.microsoft.com/office/drawing/2014/main" id="{22E482B5-49DA-4A9B-86A8-46EBE6BF60AA}"/>
              </a:ext>
            </a:extLst>
          </p:cNvPr>
          <p:cNvSpPr>
            <a:spLocks noGrp="1"/>
          </p:cNvSpPr>
          <p:nvPr>
            <p:ph type="sldNum" sz="quarter" idx="11"/>
          </p:nvPr>
        </p:nvSpPr>
        <p:spPr/>
        <p:txBody>
          <a:bodyPr/>
          <a:lstStyle/>
          <a:p>
            <a:fld id="{E2B37319-2E82-4D56-ADBC-557F98406E39}" type="slidenum">
              <a:rPr lang="en-US" smtClean="0"/>
              <a:pPr/>
              <a:t>12</a:t>
            </a:fld>
            <a:endParaRPr lang="en-US"/>
          </a:p>
        </p:txBody>
      </p:sp>
      <p:sp>
        <p:nvSpPr>
          <p:cNvPr id="5" name="Title 4">
            <a:extLst>
              <a:ext uri="{FF2B5EF4-FFF2-40B4-BE49-F238E27FC236}">
                <a16:creationId xmlns:a16="http://schemas.microsoft.com/office/drawing/2014/main" id="{416102F2-9448-47BF-A544-46799D49857C}"/>
              </a:ext>
            </a:extLst>
          </p:cNvPr>
          <p:cNvSpPr>
            <a:spLocks noGrp="1"/>
          </p:cNvSpPr>
          <p:nvPr>
            <p:ph type="title"/>
          </p:nvPr>
        </p:nvSpPr>
        <p:spPr>
          <a:xfrm>
            <a:off x="838200" y="160380"/>
            <a:ext cx="8229600" cy="944562"/>
          </a:xfrm>
        </p:spPr>
        <p:txBody>
          <a:bodyPr/>
          <a:lstStyle/>
          <a:p>
            <a:r>
              <a:rPr lang="en-US" dirty="0"/>
              <a:t>Many in Western Europe, U.S., Canada Believe Future Cyberattacks Will Damage Infrastructure</a:t>
            </a:r>
          </a:p>
        </p:txBody>
      </p:sp>
      <p:sp>
        <p:nvSpPr>
          <p:cNvPr id="6" name="Text Placeholder 5">
            <a:extLst>
              <a:ext uri="{FF2B5EF4-FFF2-40B4-BE49-F238E27FC236}">
                <a16:creationId xmlns:a16="http://schemas.microsoft.com/office/drawing/2014/main" id="{DE25A32C-78BC-4F69-888A-782D80E2FE61}"/>
              </a:ext>
            </a:extLst>
          </p:cNvPr>
          <p:cNvSpPr>
            <a:spLocks noGrp="1"/>
          </p:cNvSpPr>
          <p:nvPr>
            <p:ph type="body" sz="quarter" idx="13"/>
          </p:nvPr>
        </p:nvSpPr>
        <p:spPr>
          <a:xfrm>
            <a:off x="533400" y="904127"/>
            <a:ext cx="8839200" cy="533400"/>
          </a:xfrm>
        </p:spPr>
        <p:txBody>
          <a:bodyPr>
            <a:normAutofit/>
          </a:bodyPr>
          <a:lstStyle/>
          <a:p>
            <a:r>
              <a:rPr lang="en-US" sz="1500" dirty="0">
                <a:latin typeface="Franklin Gothic Book" panose="020B0503020102020204" pitchFamily="34" charset="0"/>
              </a:rPr>
              <a:t>It is __ that, in the future, a cyberattack will result in public infrastructure in our country being damaged</a:t>
            </a:r>
          </a:p>
        </p:txBody>
      </p:sp>
      <p:sp>
        <p:nvSpPr>
          <p:cNvPr id="7" name="Text Placeholder 6">
            <a:extLst>
              <a:ext uri="{FF2B5EF4-FFF2-40B4-BE49-F238E27FC236}">
                <a16:creationId xmlns:a16="http://schemas.microsoft.com/office/drawing/2014/main" id="{BCB5B269-5DFB-4CD7-832B-B9544BA9FC0E}"/>
              </a:ext>
            </a:extLst>
          </p:cNvPr>
          <p:cNvSpPr>
            <a:spLocks noGrp="1"/>
          </p:cNvSpPr>
          <p:nvPr>
            <p:ph type="body" sz="quarter" idx="14"/>
          </p:nvPr>
        </p:nvSpPr>
        <p:spPr>
          <a:xfrm>
            <a:off x="822960" y="5646020"/>
            <a:ext cx="7620000" cy="551135"/>
          </a:xfrm>
        </p:spPr>
        <p:txBody>
          <a:bodyPr>
            <a:noAutofit/>
          </a:bodyPr>
          <a:lstStyle/>
          <a:p>
            <a:r>
              <a:rPr lang="en-US" sz="1050" dirty="0">
                <a:solidFill>
                  <a:schemeClr val="tx1">
                    <a:lumMod val="50000"/>
                    <a:lumOff val="50000"/>
                  </a:schemeClr>
                </a:solidFill>
              </a:rPr>
              <a:t>Note: Total includes those who say a cyberattack is “very” or “somewhat” likely and those who volunteer such attacks have already </a:t>
            </a:r>
          </a:p>
          <a:p>
            <a:r>
              <a:rPr lang="en-US" sz="1050" dirty="0">
                <a:solidFill>
                  <a:schemeClr val="tx1">
                    <a:lumMod val="50000"/>
                    <a:lumOff val="50000"/>
                  </a:schemeClr>
                </a:solidFill>
              </a:rPr>
              <a:t>happened.</a:t>
            </a:r>
          </a:p>
          <a:p>
            <a:r>
              <a:rPr lang="en-US" sz="1050" dirty="0">
                <a:solidFill>
                  <a:schemeClr val="tx1">
                    <a:lumMod val="50000"/>
                    <a:lumOff val="50000"/>
                  </a:schemeClr>
                </a:solidFill>
              </a:rPr>
              <a:t>Source: Spring 2018 Global Attitudes Survey.</a:t>
            </a:r>
          </a:p>
        </p:txBody>
      </p:sp>
      <p:pic>
        <p:nvPicPr>
          <p:cNvPr id="2051" name="D3BD7A82-E323-42E4-AE24-2A35C26B0847" descr="082A5603-0E7E-44B0-A159-83681BBC4772@hsd1">
            <a:extLst>
              <a:ext uri="{FF2B5EF4-FFF2-40B4-BE49-F238E27FC236}">
                <a16:creationId xmlns:a16="http://schemas.microsoft.com/office/drawing/2014/main" id="{436CFBB6-7E98-4A37-8DE0-8F86B8088C1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208" b="4555"/>
          <a:stretch/>
        </p:blipFill>
        <p:spPr bwMode="auto">
          <a:xfrm>
            <a:off x="1290668" y="1437527"/>
            <a:ext cx="7324664" cy="408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43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260313B-C103-4BB0-A746-F8B4A213799E}"/>
              </a:ext>
            </a:extLst>
          </p:cNvPr>
          <p:cNvSpPr>
            <a:spLocks noGrp="1"/>
          </p:cNvSpPr>
          <p:nvPr>
            <p:ph type="dt" sz="half" idx="10"/>
          </p:nvPr>
        </p:nvSpPr>
        <p:spPr/>
        <p:txBody>
          <a:bodyPr/>
          <a:lstStyle/>
          <a:p>
            <a:fld id="{2F5814D8-D17E-403D-BB23-DF0CDA7DEB2B}" type="datetime4">
              <a:rPr lang="en-US" smtClean="0"/>
              <a:pPr/>
              <a:t>February 17, 2019</a:t>
            </a:fld>
            <a:endParaRPr lang="en-US"/>
          </a:p>
        </p:txBody>
      </p:sp>
      <p:sp>
        <p:nvSpPr>
          <p:cNvPr id="4" name="Slide Number Placeholder 3">
            <a:extLst>
              <a:ext uri="{FF2B5EF4-FFF2-40B4-BE49-F238E27FC236}">
                <a16:creationId xmlns:a16="http://schemas.microsoft.com/office/drawing/2014/main" id="{22E482B5-49DA-4A9B-86A8-46EBE6BF60AA}"/>
              </a:ext>
            </a:extLst>
          </p:cNvPr>
          <p:cNvSpPr>
            <a:spLocks noGrp="1"/>
          </p:cNvSpPr>
          <p:nvPr>
            <p:ph type="sldNum" sz="quarter" idx="11"/>
          </p:nvPr>
        </p:nvSpPr>
        <p:spPr/>
        <p:txBody>
          <a:bodyPr/>
          <a:lstStyle/>
          <a:p>
            <a:fld id="{E2B37319-2E82-4D56-ADBC-557F98406E39}" type="slidenum">
              <a:rPr lang="en-US" smtClean="0"/>
              <a:pPr/>
              <a:t>13</a:t>
            </a:fld>
            <a:endParaRPr lang="en-US"/>
          </a:p>
        </p:txBody>
      </p:sp>
      <p:sp>
        <p:nvSpPr>
          <p:cNvPr id="5" name="Title 4">
            <a:extLst>
              <a:ext uri="{FF2B5EF4-FFF2-40B4-BE49-F238E27FC236}">
                <a16:creationId xmlns:a16="http://schemas.microsoft.com/office/drawing/2014/main" id="{416102F2-9448-47BF-A544-46799D49857C}"/>
              </a:ext>
            </a:extLst>
          </p:cNvPr>
          <p:cNvSpPr>
            <a:spLocks noGrp="1"/>
          </p:cNvSpPr>
          <p:nvPr>
            <p:ph type="title"/>
          </p:nvPr>
        </p:nvSpPr>
        <p:spPr>
          <a:xfrm>
            <a:off x="838200" y="73026"/>
            <a:ext cx="8229600" cy="944562"/>
          </a:xfrm>
        </p:spPr>
        <p:txBody>
          <a:bodyPr/>
          <a:lstStyle/>
          <a:p>
            <a:r>
              <a:rPr lang="en-US" dirty="0"/>
              <a:t>Roughly Half in European Nations Believe Cyberattacks Will Result in Election Tampering</a:t>
            </a:r>
          </a:p>
        </p:txBody>
      </p:sp>
      <p:sp>
        <p:nvSpPr>
          <p:cNvPr id="6" name="Text Placeholder 5">
            <a:extLst>
              <a:ext uri="{FF2B5EF4-FFF2-40B4-BE49-F238E27FC236}">
                <a16:creationId xmlns:a16="http://schemas.microsoft.com/office/drawing/2014/main" id="{DE25A32C-78BC-4F69-888A-782D80E2FE61}"/>
              </a:ext>
            </a:extLst>
          </p:cNvPr>
          <p:cNvSpPr>
            <a:spLocks noGrp="1"/>
          </p:cNvSpPr>
          <p:nvPr>
            <p:ph type="body" sz="quarter" idx="13"/>
          </p:nvPr>
        </p:nvSpPr>
        <p:spPr>
          <a:xfrm>
            <a:off x="838200" y="783541"/>
            <a:ext cx="8229600" cy="533400"/>
          </a:xfrm>
        </p:spPr>
        <p:txBody>
          <a:bodyPr>
            <a:normAutofit/>
          </a:bodyPr>
          <a:lstStyle/>
          <a:p>
            <a:r>
              <a:rPr lang="en-US" sz="1500" dirty="0">
                <a:latin typeface="Franklin Gothic Book" panose="020B0503020102020204" pitchFamily="34" charset="0"/>
              </a:rPr>
              <a:t>It is __ that, in the future, a cyberattack will result in elections in our country being tampered with</a:t>
            </a:r>
          </a:p>
        </p:txBody>
      </p:sp>
      <p:sp>
        <p:nvSpPr>
          <p:cNvPr id="7" name="Text Placeholder 6">
            <a:extLst>
              <a:ext uri="{FF2B5EF4-FFF2-40B4-BE49-F238E27FC236}">
                <a16:creationId xmlns:a16="http://schemas.microsoft.com/office/drawing/2014/main" id="{BCB5B269-5DFB-4CD7-832B-B9544BA9FC0E}"/>
              </a:ext>
            </a:extLst>
          </p:cNvPr>
          <p:cNvSpPr>
            <a:spLocks noGrp="1"/>
          </p:cNvSpPr>
          <p:nvPr>
            <p:ph type="body" sz="quarter" idx="14"/>
          </p:nvPr>
        </p:nvSpPr>
        <p:spPr>
          <a:xfrm>
            <a:off x="609601" y="5665788"/>
            <a:ext cx="7848599" cy="658812"/>
          </a:xfrm>
        </p:spPr>
        <p:txBody>
          <a:bodyPr>
            <a:noAutofit/>
          </a:bodyPr>
          <a:lstStyle/>
          <a:p>
            <a:r>
              <a:rPr lang="en-US" sz="1050" dirty="0">
                <a:solidFill>
                  <a:schemeClr val="tx1">
                    <a:lumMod val="50000"/>
                    <a:lumOff val="50000"/>
                  </a:schemeClr>
                </a:solidFill>
              </a:rPr>
              <a:t>Note: Total includes those who say a cyberattack is “very” or “somewhat” likely and those who volunteer such attacks have already </a:t>
            </a:r>
          </a:p>
          <a:p>
            <a:r>
              <a:rPr lang="en-US" sz="1050" dirty="0">
                <a:solidFill>
                  <a:schemeClr val="tx1">
                    <a:lumMod val="50000"/>
                    <a:lumOff val="50000"/>
                  </a:schemeClr>
                </a:solidFill>
              </a:rPr>
              <a:t>happened.</a:t>
            </a:r>
          </a:p>
          <a:p>
            <a:r>
              <a:rPr lang="en-US" sz="1050" dirty="0">
                <a:solidFill>
                  <a:schemeClr val="tx1">
                    <a:lumMod val="50000"/>
                    <a:lumOff val="50000"/>
                  </a:schemeClr>
                </a:solidFill>
              </a:rPr>
              <a:t>Source: Spring 2018 Global Attitudes Survey.</a:t>
            </a:r>
          </a:p>
        </p:txBody>
      </p:sp>
      <p:pic>
        <p:nvPicPr>
          <p:cNvPr id="8" name="9274AC38-5E4E-4839-AD9E-F2A8EAF175CC" descr="3AD7F31D-A916-47A9-8EB6-896E0643F627@hsd1">
            <a:extLst>
              <a:ext uri="{FF2B5EF4-FFF2-40B4-BE49-F238E27FC236}">
                <a16:creationId xmlns:a16="http://schemas.microsoft.com/office/drawing/2014/main" id="{CACFCCAA-172C-4A67-B4AA-CEBB7970F3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11" t="10623" r="11914" b="7356"/>
          <a:stretch/>
        </p:blipFill>
        <p:spPr bwMode="auto">
          <a:xfrm>
            <a:off x="1387742" y="1361750"/>
            <a:ext cx="7130517" cy="413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97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92D6856-04B3-42C0-ACB5-9A12753B762F}"/>
              </a:ext>
            </a:extLst>
          </p:cNvPr>
          <p:cNvPicPr>
            <a:picLocks noGrp="1" noChangeAspect="1"/>
          </p:cNvPicPr>
          <p:nvPr>
            <p:ph idx="1"/>
          </p:nvPr>
        </p:nvPicPr>
        <p:blipFill>
          <a:blip r:embed="rId2"/>
          <a:stretch>
            <a:fillRect/>
          </a:stretch>
        </p:blipFill>
        <p:spPr>
          <a:xfrm>
            <a:off x="1405589" y="1759231"/>
            <a:ext cx="7096155" cy="3498569"/>
          </a:xfrm>
          <a:prstGeom prst="rect">
            <a:avLst/>
          </a:prstGeom>
        </p:spPr>
      </p:pic>
      <p:sp>
        <p:nvSpPr>
          <p:cNvPr id="2" name="Date Placeholder 1"/>
          <p:cNvSpPr>
            <a:spLocks noGrp="1"/>
          </p:cNvSpPr>
          <p:nvPr>
            <p:ph type="dt" sz="half" idx="10"/>
          </p:nvPr>
        </p:nvSpPr>
        <p:spPr/>
        <p:txBody>
          <a:bodyPr/>
          <a:lstStyle/>
          <a:p>
            <a:fld id="{0086483D-303C-48F5-80BA-8D1BDECCD943}" type="datetime4">
              <a:rPr lang="en-US" smtClean="0"/>
              <a:pPr/>
              <a:t>February 17, 2019</a:t>
            </a:fld>
            <a:endParaRPr lang="en-US"/>
          </a:p>
        </p:txBody>
      </p:sp>
      <p:sp>
        <p:nvSpPr>
          <p:cNvPr id="3" name="Slide Number Placeholder 2"/>
          <p:cNvSpPr>
            <a:spLocks noGrp="1"/>
          </p:cNvSpPr>
          <p:nvPr>
            <p:ph type="sldNum" sz="quarter" idx="11"/>
          </p:nvPr>
        </p:nvSpPr>
        <p:spPr/>
        <p:txBody>
          <a:bodyPr/>
          <a:lstStyle/>
          <a:p>
            <a:fld id="{E2B37319-2E82-4D56-ADBC-557F98406E39}" type="slidenum">
              <a:rPr lang="en-US" smtClean="0"/>
              <a:pPr/>
              <a:t>14</a:t>
            </a:fld>
            <a:endParaRPr lang="en-US"/>
          </a:p>
        </p:txBody>
      </p:sp>
      <p:sp>
        <p:nvSpPr>
          <p:cNvPr id="9" name="Title 8">
            <a:extLst>
              <a:ext uri="{FF2B5EF4-FFF2-40B4-BE49-F238E27FC236}">
                <a16:creationId xmlns:a16="http://schemas.microsoft.com/office/drawing/2014/main" id="{7C465C99-9BD8-4E52-BC2F-5CC99FD60FD1}"/>
              </a:ext>
            </a:extLst>
          </p:cNvPr>
          <p:cNvSpPr>
            <a:spLocks noGrp="1"/>
          </p:cNvSpPr>
          <p:nvPr>
            <p:ph type="title"/>
          </p:nvPr>
        </p:nvSpPr>
        <p:spPr/>
        <p:txBody>
          <a:bodyPr/>
          <a:lstStyle/>
          <a:p>
            <a:r>
              <a:rPr lang="en-US" dirty="0"/>
              <a:t>Democrats More Worried Than Republicans About Potential Election Tampering via Cyberattack</a:t>
            </a:r>
          </a:p>
        </p:txBody>
      </p:sp>
      <p:sp>
        <p:nvSpPr>
          <p:cNvPr id="10" name="Text Placeholder 9">
            <a:extLst>
              <a:ext uri="{FF2B5EF4-FFF2-40B4-BE49-F238E27FC236}">
                <a16:creationId xmlns:a16="http://schemas.microsoft.com/office/drawing/2014/main" id="{B0BE6DD0-7849-4300-B7E3-7E12B863E3D1}"/>
              </a:ext>
            </a:extLst>
          </p:cNvPr>
          <p:cNvSpPr>
            <a:spLocks noGrp="1"/>
          </p:cNvSpPr>
          <p:nvPr>
            <p:ph type="body" sz="quarter" idx="13"/>
          </p:nvPr>
        </p:nvSpPr>
        <p:spPr>
          <a:xfrm>
            <a:off x="838200" y="1066801"/>
            <a:ext cx="8229600" cy="533400"/>
          </a:xfrm>
        </p:spPr>
        <p:txBody>
          <a:bodyPr>
            <a:normAutofit/>
          </a:bodyPr>
          <a:lstStyle/>
          <a:p>
            <a:r>
              <a:rPr lang="en-US" sz="1500" dirty="0">
                <a:latin typeface="Franklin Gothic Book" panose="020B0503020102020204" pitchFamily="34" charset="0"/>
              </a:rPr>
              <a:t>It is likely that, in the future, a cyberattack will result in …</a:t>
            </a:r>
          </a:p>
        </p:txBody>
      </p:sp>
      <p:sp>
        <p:nvSpPr>
          <p:cNvPr id="11" name="Text Placeholder 10">
            <a:extLst>
              <a:ext uri="{FF2B5EF4-FFF2-40B4-BE49-F238E27FC236}">
                <a16:creationId xmlns:a16="http://schemas.microsoft.com/office/drawing/2014/main" id="{559ECA70-0843-44E2-B936-B6156010A3F9}"/>
              </a:ext>
            </a:extLst>
          </p:cNvPr>
          <p:cNvSpPr>
            <a:spLocks noGrp="1"/>
          </p:cNvSpPr>
          <p:nvPr>
            <p:ph type="body" sz="quarter" idx="14"/>
          </p:nvPr>
        </p:nvSpPr>
        <p:spPr>
          <a:xfrm>
            <a:off x="609600" y="5638799"/>
            <a:ext cx="7620000" cy="609600"/>
          </a:xfrm>
        </p:spPr>
        <p:txBody>
          <a:bodyPr>
            <a:noAutofit/>
          </a:bodyPr>
          <a:lstStyle/>
          <a:p>
            <a:pPr marL="0" indent="0"/>
            <a:r>
              <a:rPr lang="en-US" sz="1054" dirty="0">
                <a:solidFill>
                  <a:schemeClr val="tx1">
                    <a:lumMod val="50000"/>
                    <a:lumOff val="50000"/>
                  </a:schemeClr>
                </a:solidFill>
              </a:rPr>
              <a:t>Note: Statistically significant difference in </a:t>
            </a:r>
            <a:r>
              <a:rPr lang="en-US" sz="1054" b="1" dirty="0">
                <a:solidFill>
                  <a:schemeClr val="tx1">
                    <a:lumMod val="50000"/>
                    <a:lumOff val="50000"/>
                  </a:schemeClr>
                </a:solidFill>
              </a:rPr>
              <a:t>bold</a:t>
            </a:r>
            <a:r>
              <a:rPr lang="en-US" sz="1054" dirty="0">
                <a:solidFill>
                  <a:schemeClr val="tx1">
                    <a:lumMod val="50000"/>
                    <a:lumOff val="50000"/>
                  </a:schemeClr>
                </a:solidFill>
              </a:rPr>
              <a:t>. “Likely” includes those who say a cyberattack is “very” or “somewhat” likely and those who volunteer that such attacks have already happened.</a:t>
            </a:r>
          </a:p>
          <a:p>
            <a:r>
              <a:rPr lang="en-US" sz="1054" dirty="0">
                <a:solidFill>
                  <a:schemeClr val="tx1">
                    <a:lumMod val="50000"/>
                    <a:lumOff val="50000"/>
                  </a:schemeClr>
                </a:solidFill>
              </a:rPr>
              <a:t>Source: Spring 2018 Global Attitudes Survey.</a:t>
            </a:r>
          </a:p>
        </p:txBody>
      </p:sp>
    </p:spTree>
    <p:extLst>
      <p:ext uri="{BB962C8B-B14F-4D97-AF65-F5344CB8AC3E}">
        <p14:creationId xmlns:p14="http://schemas.microsoft.com/office/powerpoint/2010/main" val="15303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3" y="2438400"/>
            <a:ext cx="7772400" cy="990600"/>
          </a:xfrm>
        </p:spPr>
        <p:txBody>
          <a:bodyPr rtlCol="0"/>
          <a:lstStyle/>
          <a:p>
            <a:pPr>
              <a:defRPr/>
            </a:pPr>
            <a:r>
              <a:rPr lang="en-US" dirty="0"/>
              <a:t>How well prepared is your government?</a:t>
            </a:r>
          </a:p>
        </p:txBody>
      </p:sp>
      <p:sp>
        <p:nvSpPr>
          <p:cNvPr id="143364"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182D2C-ACAE-49FF-AEC6-61BEA63E3246}" type="slidenum">
              <a:rPr lang="en-US" smtClean="0">
                <a:solidFill>
                  <a:srgbClr val="898989"/>
                </a:solidFill>
              </a:rPr>
              <a:pPr fontAlgn="base">
                <a:spcBef>
                  <a:spcPct val="0"/>
                </a:spcBef>
                <a:spcAft>
                  <a:spcPct val="0"/>
                </a:spcAft>
                <a:defRPr/>
              </a:pPr>
              <a:t>15</a:t>
            </a:fld>
            <a:endParaRPr lang="en-US" dirty="0">
              <a:solidFill>
                <a:srgbClr val="898989"/>
              </a:solidFill>
            </a:endParaRPr>
          </a:p>
        </p:txBody>
      </p:sp>
    </p:spTree>
    <p:extLst>
      <p:ext uri="{BB962C8B-B14F-4D97-AF65-F5344CB8AC3E}">
        <p14:creationId xmlns:p14="http://schemas.microsoft.com/office/powerpoint/2010/main" val="341027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47A579-AF00-46CA-9987-D17EBB9D15C2}"/>
              </a:ext>
            </a:extLst>
          </p:cNvPr>
          <p:cNvSpPr>
            <a:spLocks noGrp="1"/>
          </p:cNvSpPr>
          <p:nvPr>
            <p:ph type="dt" sz="half" idx="10"/>
          </p:nvPr>
        </p:nvSpPr>
        <p:spPr/>
        <p:txBody>
          <a:bodyPr/>
          <a:lstStyle/>
          <a:p>
            <a:fld id="{8B82A246-B949-4BE4-BEA5-462CF74F3E30}" type="datetime4">
              <a:rPr lang="en-US" smtClean="0"/>
              <a:pPr/>
              <a:t>February 17, 2019</a:t>
            </a:fld>
            <a:endParaRPr lang="en-US"/>
          </a:p>
        </p:txBody>
      </p:sp>
      <p:sp>
        <p:nvSpPr>
          <p:cNvPr id="4" name="Slide Number Placeholder 3">
            <a:extLst>
              <a:ext uri="{FF2B5EF4-FFF2-40B4-BE49-F238E27FC236}">
                <a16:creationId xmlns:a16="http://schemas.microsoft.com/office/drawing/2014/main" id="{CF067E23-9AB0-4943-A3DF-6C1830E5F306}"/>
              </a:ext>
            </a:extLst>
          </p:cNvPr>
          <p:cNvSpPr>
            <a:spLocks noGrp="1"/>
          </p:cNvSpPr>
          <p:nvPr>
            <p:ph type="sldNum" sz="quarter" idx="11"/>
          </p:nvPr>
        </p:nvSpPr>
        <p:spPr/>
        <p:txBody>
          <a:bodyPr/>
          <a:lstStyle/>
          <a:p>
            <a:fld id="{E2B37319-2E82-4D56-ADBC-557F98406E39}" type="slidenum">
              <a:rPr lang="en-US" smtClean="0"/>
              <a:pPr/>
              <a:t>16</a:t>
            </a:fld>
            <a:endParaRPr lang="en-US"/>
          </a:p>
        </p:txBody>
      </p:sp>
      <p:sp>
        <p:nvSpPr>
          <p:cNvPr id="11" name="Title 10">
            <a:extLst>
              <a:ext uri="{FF2B5EF4-FFF2-40B4-BE49-F238E27FC236}">
                <a16:creationId xmlns:a16="http://schemas.microsoft.com/office/drawing/2014/main" id="{5F62C32F-1FCD-49BB-AB24-9963C7063F4A}"/>
              </a:ext>
            </a:extLst>
          </p:cNvPr>
          <p:cNvSpPr>
            <a:spLocks noGrp="1"/>
          </p:cNvSpPr>
          <p:nvPr>
            <p:ph type="title"/>
          </p:nvPr>
        </p:nvSpPr>
        <p:spPr>
          <a:xfrm>
            <a:off x="838200" y="274638"/>
            <a:ext cx="8229600" cy="654231"/>
          </a:xfrm>
        </p:spPr>
        <p:txBody>
          <a:bodyPr>
            <a:normAutofit fontScale="90000"/>
          </a:bodyPr>
          <a:lstStyle/>
          <a:p>
            <a:r>
              <a:rPr lang="en-US" dirty="0"/>
              <a:t>Differing Views on How Well Nations are Prepared to </a:t>
            </a:r>
            <a:br>
              <a:rPr lang="en-US" dirty="0"/>
            </a:br>
            <a:r>
              <a:rPr lang="en-US" dirty="0"/>
              <a:t>Handle Cyberattacks</a:t>
            </a:r>
          </a:p>
        </p:txBody>
      </p:sp>
      <p:sp>
        <p:nvSpPr>
          <p:cNvPr id="13" name="Text Placeholder 12">
            <a:extLst>
              <a:ext uri="{FF2B5EF4-FFF2-40B4-BE49-F238E27FC236}">
                <a16:creationId xmlns:a16="http://schemas.microsoft.com/office/drawing/2014/main" id="{9A32759E-8DB5-4E7B-9F88-10B9A3D5EDC4}"/>
              </a:ext>
            </a:extLst>
          </p:cNvPr>
          <p:cNvSpPr>
            <a:spLocks noGrp="1"/>
          </p:cNvSpPr>
          <p:nvPr>
            <p:ph type="body" sz="quarter" idx="13"/>
          </p:nvPr>
        </p:nvSpPr>
        <p:spPr>
          <a:xfrm>
            <a:off x="838200" y="788988"/>
            <a:ext cx="8229600" cy="533400"/>
          </a:xfrm>
        </p:spPr>
        <p:txBody>
          <a:bodyPr>
            <a:normAutofit/>
          </a:bodyPr>
          <a:lstStyle/>
          <a:p>
            <a:r>
              <a:rPr lang="en-US" sz="1500" dirty="0">
                <a:latin typeface="Franklin Gothic Book" panose="020B0503020102020204" pitchFamily="34" charset="0"/>
              </a:rPr>
              <a:t>Our country is __ prepared to handle a major cyberattack</a:t>
            </a:r>
          </a:p>
        </p:txBody>
      </p:sp>
      <p:sp>
        <p:nvSpPr>
          <p:cNvPr id="14" name="Text Placeholder 13">
            <a:extLst>
              <a:ext uri="{FF2B5EF4-FFF2-40B4-BE49-F238E27FC236}">
                <a16:creationId xmlns:a16="http://schemas.microsoft.com/office/drawing/2014/main" id="{B654AE2A-556F-475B-BEA5-A2286331EEFA}"/>
              </a:ext>
            </a:extLst>
          </p:cNvPr>
          <p:cNvSpPr>
            <a:spLocks noGrp="1"/>
          </p:cNvSpPr>
          <p:nvPr>
            <p:ph type="body" sz="quarter" idx="14"/>
          </p:nvPr>
        </p:nvSpPr>
        <p:spPr>
          <a:xfrm>
            <a:off x="762000" y="5829300"/>
            <a:ext cx="7620000" cy="381000"/>
          </a:xfrm>
        </p:spPr>
        <p:txBody>
          <a:bodyPr>
            <a:noAutofit/>
          </a:bodyPr>
          <a:lstStyle/>
          <a:p>
            <a:r>
              <a:rPr lang="en-US" sz="1050" dirty="0">
                <a:solidFill>
                  <a:schemeClr val="tx1">
                    <a:lumMod val="50000"/>
                    <a:lumOff val="50000"/>
                  </a:schemeClr>
                </a:solidFill>
              </a:rPr>
              <a:t>Note: “Don’t know” and “Refused” responses not shown.</a:t>
            </a:r>
          </a:p>
          <a:p>
            <a:r>
              <a:rPr lang="en-US" sz="1050" dirty="0">
                <a:solidFill>
                  <a:schemeClr val="tx1">
                    <a:lumMod val="50000"/>
                    <a:lumOff val="50000"/>
                  </a:schemeClr>
                </a:solidFill>
              </a:rPr>
              <a:t>Source: Spring 2018 Global Attitudes Survey.</a:t>
            </a:r>
          </a:p>
        </p:txBody>
      </p:sp>
      <p:graphicFrame>
        <p:nvGraphicFramePr>
          <p:cNvPr id="15" name="Content Placeholder 14">
            <a:extLst>
              <a:ext uri="{FF2B5EF4-FFF2-40B4-BE49-F238E27FC236}">
                <a16:creationId xmlns:a16="http://schemas.microsoft.com/office/drawing/2014/main" id="{1656DE64-08C3-4470-A94F-628EBA684DF2}"/>
              </a:ext>
            </a:extLst>
          </p:cNvPr>
          <p:cNvGraphicFramePr>
            <a:graphicFrameLocks noGrp="1"/>
          </p:cNvGraphicFramePr>
          <p:nvPr>
            <p:ph idx="1"/>
            <p:extLst/>
          </p:nvPr>
        </p:nvGraphicFramePr>
        <p:xfrm>
          <a:off x="744584" y="1303339"/>
          <a:ext cx="8471263" cy="4532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400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47A579-AF00-46CA-9987-D17EBB9D15C2}"/>
              </a:ext>
            </a:extLst>
          </p:cNvPr>
          <p:cNvSpPr>
            <a:spLocks noGrp="1"/>
          </p:cNvSpPr>
          <p:nvPr>
            <p:ph type="dt" sz="half" idx="10"/>
          </p:nvPr>
        </p:nvSpPr>
        <p:spPr/>
        <p:txBody>
          <a:bodyPr/>
          <a:lstStyle/>
          <a:p>
            <a:fld id="{8B82A246-B949-4BE4-BEA5-462CF74F3E30}" type="datetime4">
              <a:rPr lang="en-US" smtClean="0"/>
              <a:pPr/>
              <a:t>February 17, 2019</a:t>
            </a:fld>
            <a:endParaRPr lang="en-US"/>
          </a:p>
        </p:txBody>
      </p:sp>
      <p:sp>
        <p:nvSpPr>
          <p:cNvPr id="4" name="Slide Number Placeholder 3">
            <a:extLst>
              <a:ext uri="{FF2B5EF4-FFF2-40B4-BE49-F238E27FC236}">
                <a16:creationId xmlns:a16="http://schemas.microsoft.com/office/drawing/2014/main" id="{CF067E23-9AB0-4943-A3DF-6C1830E5F306}"/>
              </a:ext>
            </a:extLst>
          </p:cNvPr>
          <p:cNvSpPr>
            <a:spLocks noGrp="1"/>
          </p:cNvSpPr>
          <p:nvPr>
            <p:ph type="sldNum" sz="quarter" idx="11"/>
          </p:nvPr>
        </p:nvSpPr>
        <p:spPr/>
        <p:txBody>
          <a:bodyPr/>
          <a:lstStyle/>
          <a:p>
            <a:fld id="{E2B37319-2E82-4D56-ADBC-557F98406E39}" type="slidenum">
              <a:rPr lang="en-US" smtClean="0"/>
              <a:pPr/>
              <a:t>17</a:t>
            </a:fld>
            <a:endParaRPr lang="en-US"/>
          </a:p>
        </p:txBody>
      </p:sp>
      <p:sp>
        <p:nvSpPr>
          <p:cNvPr id="11" name="Title 10">
            <a:extLst>
              <a:ext uri="{FF2B5EF4-FFF2-40B4-BE49-F238E27FC236}">
                <a16:creationId xmlns:a16="http://schemas.microsoft.com/office/drawing/2014/main" id="{5F62C32F-1FCD-49BB-AB24-9963C7063F4A}"/>
              </a:ext>
            </a:extLst>
          </p:cNvPr>
          <p:cNvSpPr>
            <a:spLocks noGrp="1"/>
          </p:cNvSpPr>
          <p:nvPr>
            <p:ph type="title"/>
          </p:nvPr>
        </p:nvSpPr>
        <p:spPr>
          <a:xfrm>
            <a:off x="838200" y="228600"/>
            <a:ext cx="8229600" cy="685800"/>
          </a:xfrm>
        </p:spPr>
        <p:txBody>
          <a:bodyPr>
            <a:normAutofit fontScale="90000"/>
          </a:bodyPr>
          <a:lstStyle/>
          <a:p>
            <a:r>
              <a:rPr lang="en-US" dirty="0"/>
              <a:t>Differing Views on How Well Nations are Prepared to </a:t>
            </a:r>
            <a:br>
              <a:rPr lang="en-US" dirty="0"/>
            </a:br>
            <a:r>
              <a:rPr lang="en-US" dirty="0"/>
              <a:t>Handle Cyberattacks</a:t>
            </a:r>
          </a:p>
        </p:txBody>
      </p:sp>
      <p:sp>
        <p:nvSpPr>
          <p:cNvPr id="13" name="Text Placeholder 12">
            <a:extLst>
              <a:ext uri="{FF2B5EF4-FFF2-40B4-BE49-F238E27FC236}">
                <a16:creationId xmlns:a16="http://schemas.microsoft.com/office/drawing/2014/main" id="{9A32759E-8DB5-4E7B-9F88-10B9A3D5EDC4}"/>
              </a:ext>
            </a:extLst>
          </p:cNvPr>
          <p:cNvSpPr>
            <a:spLocks noGrp="1"/>
          </p:cNvSpPr>
          <p:nvPr>
            <p:ph type="body" sz="quarter" idx="13"/>
          </p:nvPr>
        </p:nvSpPr>
        <p:spPr>
          <a:xfrm>
            <a:off x="838200" y="800803"/>
            <a:ext cx="8229600" cy="533400"/>
          </a:xfrm>
        </p:spPr>
        <p:txBody>
          <a:bodyPr>
            <a:normAutofit/>
          </a:bodyPr>
          <a:lstStyle/>
          <a:p>
            <a:r>
              <a:rPr lang="en-US" sz="1500" dirty="0">
                <a:latin typeface="Franklin Gothic Book" panose="020B0503020102020204" pitchFamily="34" charset="0"/>
              </a:rPr>
              <a:t>Our country is __ prepared to handle a major cyberattack</a:t>
            </a:r>
          </a:p>
        </p:txBody>
      </p:sp>
      <p:sp>
        <p:nvSpPr>
          <p:cNvPr id="14" name="Text Placeholder 13">
            <a:extLst>
              <a:ext uri="{FF2B5EF4-FFF2-40B4-BE49-F238E27FC236}">
                <a16:creationId xmlns:a16="http://schemas.microsoft.com/office/drawing/2014/main" id="{B654AE2A-556F-475B-BEA5-A2286331EEFA}"/>
              </a:ext>
            </a:extLst>
          </p:cNvPr>
          <p:cNvSpPr>
            <a:spLocks noGrp="1"/>
          </p:cNvSpPr>
          <p:nvPr>
            <p:ph type="body" sz="quarter" idx="14"/>
          </p:nvPr>
        </p:nvSpPr>
        <p:spPr>
          <a:xfrm>
            <a:off x="762000" y="5829300"/>
            <a:ext cx="7620000" cy="381000"/>
          </a:xfrm>
        </p:spPr>
        <p:txBody>
          <a:bodyPr>
            <a:noAutofit/>
          </a:bodyPr>
          <a:lstStyle/>
          <a:p>
            <a:r>
              <a:rPr lang="en-US" sz="1050" dirty="0">
                <a:solidFill>
                  <a:schemeClr val="tx1">
                    <a:lumMod val="50000"/>
                    <a:lumOff val="50000"/>
                  </a:schemeClr>
                </a:solidFill>
              </a:rPr>
              <a:t>Note: “Don’t know” and “Refused” responses not shown.</a:t>
            </a:r>
          </a:p>
          <a:p>
            <a:r>
              <a:rPr lang="en-US" sz="1050" dirty="0">
                <a:solidFill>
                  <a:schemeClr val="tx1">
                    <a:lumMod val="50000"/>
                    <a:lumOff val="50000"/>
                  </a:schemeClr>
                </a:solidFill>
              </a:rPr>
              <a:t>Source: Spring 2018 Global Attitudes Survey.</a:t>
            </a:r>
          </a:p>
        </p:txBody>
      </p:sp>
      <p:graphicFrame>
        <p:nvGraphicFramePr>
          <p:cNvPr id="15" name="Content Placeholder 14">
            <a:extLst>
              <a:ext uri="{FF2B5EF4-FFF2-40B4-BE49-F238E27FC236}">
                <a16:creationId xmlns:a16="http://schemas.microsoft.com/office/drawing/2014/main" id="{1656DE64-08C3-4470-A94F-628EBA684DF2}"/>
              </a:ext>
            </a:extLst>
          </p:cNvPr>
          <p:cNvGraphicFramePr>
            <a:graphicFrameLocks noGrp="1"/>
          </p:cNvGraphicFramePr>
          <p:nvPr>
            <p:ph idx="1"/>
            <p:extLst/>
          </p:nvPr>
        </p:nvGraphicFramePr>
        <p:xfrm>
          <a:off x="748937" y="1296807"/>
          <a:ext cx="8229600" cy="4532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3873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73F3DF0-55D9-4C7A-86F4-EC282E8097F7}"/>
              </a:ext>
            </a:extLst>
          </p:cNvPr>
          <p:cNvPicPr>
            <a:picLocks noGrp="1" noChangeAspect="1"/>
          </p:cNvPicPr>
          <p:nvPr>
            <p:ph idx="1"/>
          </p:nvPr>
        </p:nvPicPr>
        <p:blipFill>
          <a:blip r:embed="rId2"/>
          <a:stretch>
            <a:fillRect/>
          </a:stretch>
        </p:blipFill>
        <p:spPr>
          <a:xfrm>
            <a:off x="2743200" y="1562131"/>
            <a:ext cx="4709330" cy="4190938"/>
          </a:xfrm>
          <a:prstGeom prst="rect">
            <a:avLst/>
          </a:prstGeom>
        </p:spPr>
      </p:pic>
      <p:sp>
        <p:nvSpPr>
          <p:cNvPr id="3" name="Date Placeholder 2"/>
          <p:cNvSpPr>
            <a:spLocks noGrp="1"/>
          </p:cNvSpPr>
          <p:nvPr>
            <p:ph type="dt" sz="half" idx="10"/>
          </p:nvPr>
        </p:nvSpPr>
        <p:spPr/>
        <p:txBody>
          <a:bodyPr/>
          <a:lstStyle/>
          <a:p>
            <a:fld id="{2F5814D8-D17E-403D-BB23-DF0CDA7DEB2B}" type="datetime4">
              <a:rPr lang="en-US" smtClean="0"/>
              <a:pPr/>
              <a:t>February 17, 2019</a:t>
            </a:fld>
            <a:endParaRPr lang="en-US" dirty="0"/>
          </a:p>
        </p:txBody>
      </p:sp>
      <p:sp>
        <p:nvSpPr>
          <p:cNvPr id="4" name="Slide Number Placeholder 3"/>
          <p:cNvSpPr>
            <a:spLocks noGrp="1"/>
          </p:cNvSpPr>
          <p:nvPr>
            <p:ph type="sldNum" sz="quarter" idx="11"/>
          </p:nvPr>
        </p:nvSpPr>
        <p:spPr/>
        <p:txBody>
          <a:bodyPr/>
          <a:lstStyle/>
          <a:p>
            <a:fld id="{E2B37319-2E82-4D56-ADBC-557F98406E39}" type="slidenum">
              <a:rPr lang="en-US" smtClean="0"/>
              <a:pPr/>
              <a:t>18</a:t>
            </a:fld>
            <a:endParaRPr lang="en-US"/>
          </a:p>
        </p:txBody>
      </p:sp>
      <p:sp>
        <p:nvSpPr>
          <p:cNvPr id="8" name="Title 7">
            <a:extLst>
              <a:ext uri="{FF2B5EF4-FFF2-40B4-BE49-F238E27FC236}">
                <a16:creationId xmlns:a16="http://schemas.microsoft.com/office/drawing/2014/main" id="{6BF12C43-D87A-49C9-BDB7-FF7C0D08DE9B}"/>
              </a:ext>
            </a:extLst>
          </p:cNvPr>
          <p:cNvSpPr>
            <a:spLocks noGrp="1"/>
          </p:cNvSpPr>
          <p:nvPr>
            <p:ph type="title"/>
          </p:nvPr>
        </p:nvSpPr>
        <p:spPr>
          <a:xfrm>
            <a:off x="838200" y="228600"/>
            <a:ext cx="8229600" cy="944562"/>
          </a:xfrm>
        </p:spPr>
        <p:txBody>
          <a:bodyPr/>
          <a:lstStyle/>
          <a:p>
            <a:r>
              <a:rPr lang="en-US" dirty="0"/>
              <a:t>People Who Support the Party in Power are More Likely to Say Their Country is Ready for Cyberattack</a:t>
            </a:r>
          </a:p>
        </p:txBody>
      </p:sp>
      <p:sp>
        <p:nvSpPr>
          <p:cNvPr id="9" name="Text Placeholder 8">
            <a:extLst>
              <a:ext uri="{FF2B5EF4-FFF2-40B4-BE49-F238E27FC236}">
                <a16:creationId xmlns:a16="http://schemas.microsoft.com/office/drawing/2014/main" id="{BEBB8B21-D04C-4843-A5AD-B14C7E7B5ECA}"/>
              </a:ext>
            </a:extLst>
          </p:cNvPr>
          <p:cNvSpPr>
            <a:spLocks noGrp="1"/>
          </p:cNvSpPr>
          <p:nvPr>
            <p:ph type="body" sz="quarter" idx="13"/>
          </p:nvPr>
        </p:nvSpPr>
        <p:spPr/>
        <p:txBody>
          <a:bodyPr>
            <a:noAutofit/>
          </a:bodyPr>
          <a:lstStyle/>
          <a:p>
            <a:r>
              <a:rPr lang="en-US" sz="1500" dirty="0">
                <a:latin typeface="Franklin Gothic Book" panose="020B0503020102020204" pitchFamily="34" charset="0"/>
              </a:rPr>
              <a:t>Our country is well prepared to handle a major cyberattack</a:t>
            </a:r>
          </a:p>
        </p:txBody>
      </p:sp>
      <p:sp>
        <p:nvSpPr>
          <p:cNvPr id="10" name="Text Placeholder 9">
            <a:extLst>
              <a:ext uri="{FF2B5EF4-FFF2-40B4-BE49-F238E27FC236}">
                <a16:creationId xmlns:a16="http://schemas.microsoft.com/office/drawing/2014/main" id="{981127E0-6AF3-41B2-A820-17DB9A2BC6B7}"/>
              </a:ext>
            </a:extLst>
          </p:cNvPr>
          <p:cNvSpPr>
            <a:spLocks noGrp="1"/>
          </p:cNvSpPr>
          <p:nvPr>
            <p:ph type="body" sz="quarter" idx="14"/>
          </p:nvPr>
        </p:nvSpPr>
        <p:spPr>
          <a:xfrm>
            <a:off x="838200" y="5821362"/>
            <a:ext cx="7620000" cy="457200"/>
          </a:xfrm>
        </p:spPr>
        <p:txBody>
          <a:bodyPr>
            <a:normAutofit/>
          </a:bodyPr>
          <a:lstStyle/>
          <a:p>
            <a:r>
              <a:rPr lang="en-US" sz="1050" dirty="0">
                <a:solidFill>
                  <a:schemeClr val="tx1">
                    <a:lumMod val="50000"/>
                    <a:lumOff val="50000"/>
                  </a:schemeClr>
                </a:solidFill>
              </a:rPr>
              <a:t>Note: All differences shown are statistically significant. See Appendix for list of governing parties by country.</a:t>
            </a:r>
          </a:p>
          <a:p>
            <a:r>
              <a:rPr lang="en-US" sz="1050" dirty="0">
                <a:solidFill>
                  <a:schemeClr val="tx1">
                    <a:lumMod val="50000"/>
                    <a:lumOff val="50000"/>
                  </a:schemeClr>
                </a:solidFill>
              </a:rPr>
              <a:t>Source: Spring 2018 Global Attitudes Survey.</a:t>
            </a:r>
          </a:p>
        </p:txBody>
      </p:sp>
    </p:spTree>
    <p:extLst>
      <p:ext uri="{BB962C8B-B14F-4D97-AF65-F5344CB8AC3E}">
        <p14:creationId xmlns:p14="http://schemas.microsoft.com/office/powerpoint/2010/main" val="1859036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B37319-2E82-4D56-ADBC-557F98406E39}" type="slidenum">
              <a:rPr lang="en-US" smtClean="0">
                <a:solidFill>
                  <a:srgbClr val="000000">
                    <a:lumMod val="65000"/>
                    <a:lumOff val="35000"/>
                  </a:srgbClr>
                </a:solidFill>
              </a:rPr>
              <a:pPr/>
              <a:t>19</a:t>
            </a:fld>
            <a:endParaRPr lang="en-US" dirty="0">
              <a:solidFill>
                <a:srgbClr val="000000">
                  <a:lumMod val="65000"/>
                  <a:lumOff val="35000"/>
                </a:srgbClr>
              </a:solidFill>
            </a:endParaRPr>
          </a:p>
        </p:txBody>
      </p:sp>
      <p:sp>
        <p:nvSpPr>
          <p:cNvPr id="5" name="Title 4"/>
          <p:cNvSpPr>
            <a:spLocks noGrp="1"/>
          </p:cNvSpPr>
          <p:nvPr>
            <p:ph type="ctrTitle"/>
          </p:nvPr>
        </p:nvSpPr>
        <p:spPr>
          <a:xfrm>
            <a:off x="990600" y="1981200"/>
            <a:ext cx="7620000" cy="762000"/>
          </a:xfrm>
        </p:spPr>
        <p:txBody>
          <a:bodyPr/>
          <a:lstStyle/>
          <a:p>
            <a:r>
              <a:rPr lang="en-US" sz="2800" dirty="0"/>
              <a:t>All Pew Research Center reports are available online at </a:t>
            </a:r>
            <a:r>
              <a:rPr lang="en-US" sz="2800" u="sng" dirty="0">
                <a:solidFill>
                  <a:schemeClr val="accent6"/>
                </a:solidFill>
              </a:rPr>
              <a:t>www.pewresearch.org</a:t>
            </a:r>
            <a:br>
              <a:rPr lang="en-US" sz="2800" u="sng" dirty="0">
                <a:solidFill>
                  <a:schemeClr val="accent6"/>
                </a:solidFill>
              </a:rPr>
            </a:br>
            <a:endParaRPr lang="en-US" sz="2800" dirty="0"/>
          </a:p>
        </p:txBody>
      </p:sp>
      <p:sp>
        <p:nvSpPr>
          <p:cNvPr id="6" name="Subtitle 5"/>
          <p:cNvSpPr>
            <a:spLocks noGrp="1"/>
          </p:cNvSpPr>
          <p:nvPr>
            <p:ph type="subTitle" idx="1"/>
          </p:nvPr>
        </p:nvSpPr>
        <p:spPr/>
        <p:txBody>
          <a:bodyPr/>
          <a:lstStyle/>
          <a:p>
            <a:r>
              <a:rPr lang="en-US" dirty="0"/>
              <a:t>Richard Wike</a:t>
            </a:r>
          </a:p>
        </p:txBody>
      </p:sp>
      <p:sp>
        <p:nvSpPr>
          <p:cNvPr id="7" name="Text Placeholder 6"/>
          <p:cNvSpPr>
            <a:spLocks noGrp="1"/>
          </p:cNvSpPr>
          <p:nvPr>
            <p:ph type="body" sz="quarter" idx="14"/>
          </p:nvPr>
        </p:nvSpPr>
        <p:spPr>
          <a:xfrm>
            <a:off x="990600" y="3200400"/>
            <a:ext cx="3276600" cy="304800"/>
          </a:xfrm>
        </p:spPr>
        <p:txBody>
          <a:bodyPr>
            <a:normAutofit fontScale="92500" lnSpcReduction="10000"/>
          </a:bodyPr>
          <a:lstStyle/>
          <a:p>
            <a:r>
              <a:rPr lang="en-US" dirty="0"/>
              <a:t>Director, Global Attitudes Research</a:t>
            </a:r>
          </a:p>
        </p:txBody>
      </p:sp>
      <p:sp>
        <p:nvSpPr>
          <p:cNvPr id="8" name="Text Placeholder 7"/>
          <p:cNvSpPr>
            <a:spLocks noGrp="1"/>
          </p:cNvSpPr>
          <p:nvPr>
            <p:ph type="body" sz="quarter" idx="16"/>
          </p:nvPr>
        </p:nvSpPr>
        <p:spPr/>
        <p:txBody>
          <a:bodyPr/>
          <a:lstStyle/>
          <a:p>
            <a:r>
              <a:rPr lang="en-US" dirty="0"/>
              <a:t>@RichardWike</a:t>
            </a:r>
          </a:p>
        </p:txBody>
      </p:sp>
    </p:spTree>
    <p:extLst>
      <p:ext uri="{BB962C8B-B14F-4D97-AF65-F5344CB8AC3E}">
        <p14:creationId xmlns:p14="http://schemas.microsoft.com/office/powerpoint/2010/main" val="19583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6FCEAB-2F7F-416B-B976-1460B7316957}"/>
              </a:ext>
            </a:extLst>
          </p:cNvPr>
          <p:cNvSpPr>
            <a:spLocks noGrp="1"/>
          </p:cNvSpPr>
          <p:nvPr>
            <p:ph type="sldNum" sz="quarter" idx="11"/>
          </p:nvPr>
        </p:nvSpPr>
        <p:spPr/>
        <p:txBody>
          <a:bodyPr/>
          <a:lstStyle/>
          <a:p>
            <a:fld id="{E2B37319-2E82-4D56-ADBC-557F98406E39}" type="slidenum">
              <a:rPr lang="en-US" smtClean="0"/>
              <a:pPr/>
              <a:t>2</a:t>
            </a:fld>
            <a:endParaRPr lang="en-US"/>
          </a:p>
        </p:txBody>
      </p:sp>
      <p:sp>
        <p:nvSpPr>
          <p:cNvPr id="4" name="Title 3">
            <a:extLst>
              <a:ext uri="{FF2B5EF4-FFF2-40B4-BE49-F238E27FC236}">
                <a16:creationId xmlns:a16="http://schemas.microsoft.com/office/drawing/2014/main" id="{F3347BBB-3CD2-436D-80C9-7F8968E05E68}"/>
              </a:ext>
            </a:extLst>
          </p:cNvPr>
          <p:cNvSpPr>
            <a:spLocks noGrp="1"/>
          </p:cNvSpPr>
          <p:nvPr>
            <p:ph type="title"/>
          </p:nvPr>
        </p:nvSpPr>
        <p:spPr/>
        <p:txBody>
          <a:bodyPr/>
          <a:lstStyle/>
          <a:p>
            <a:r>
              <a:rPr lang="en-US" dirty="0"/>
              <a:t>Pew Research Center</a:t>
            </a:r>
          </a:p>
        </p:txBody>
      </p:sp>
      <p:sp>
        <p:nvSpPr>
          <p:cNvPr id="6" name="Text Placeholder 5">
            <a:extLst>
              <a:ext uri="{FF2B5EF4-FFF2-40B4-BE49-F238E27FC236}">
                <a16:creationId xmlns:a16="http://schemas.microsoft.com/office/drawing/2014/main" id="{D2F698D5-3D6E-4222-BC29-A8FEA596720C}"/>
              </a:ext>
            </a:extLst>
          </p:cNvPr>
          <p:cNvSpPr>
            <a:spLocks noGrp="1"/>
          </p:cNvSpPr>
          <p:nvPr>
            <p:ph type="body" sz="quarter" idx="13"/>
          </p:nvPr>
        </p:nvSpPr>
        <p:spPr/>
        <p:txBody>
          <a:bodyPr>
            <a:normAutofit/>
          </a:bodyPr>
          <a:lstStyle/>
          <a:p>
            <a:pPr>
              <a:lnSpc>
                <a:spcPct val="200000"/>
              </a:lnSpc>
              <a:buFont typeface="Arial" panose="020B0604020202020204" pitchFamily="34" charset="0"/>
              <a:buChar char="•"/>
            </a:pPr>
            <a:r>
              <a:rPr lang="en-US" b="0" dirty="0">
                <a:latin typeface="Franklin Gothic Demi" panose="020B0703020102020204" pitchFamily="34" charset="0"/>
              </a:rPr>
              <a:t>Established 1996</a:t>
            </a:r>
          </a:p>
          <a:p>
            <a:pPr>
              <a:lnSpc>
                <a:spcPct val="200000"/>
              </a:lnSpc>
              <a:buFont typeface="Arial" panose="020B0604020202020204" pitchFamily="34" charset="0"/>
              <a:buChar char="•"/>
            </a:pPr>
            <a:r>
              <a:rPr lang="en-US" b="0" dirty="0">
                <a:latin typeface="Franklin Gothic Demi" panose="020B0703020102020204" pitchFamily="34" charset="0"/>
              </a:rPr>
              <a:t>Funded by The Pew Charitable Trusts, foundations</a:t>
            </a:r>
          </a:p>
          <a:p>
            <a:pPr>
              <a:lnSpc>
                <a:spcPct val="200000"/>
              </a:lnSpc>
              <a:buFont typeface="Arial" panose="020B0604020202020204" pitchFamily="34" charset="0"/>
              <a:buChar char="•"/>
            </a:pPr>
            <a:r>
              <a:rPr lang="en-US" b="0" dirty="0">
                <a:latin typeface="Franklin Gothic Demi" panose="020B0703020102020204" pitchFamily="34" charset="0"/>
              </a:rPr>
              <a:t>Non-profit, non-partisan fact tank in Washington</a:t>
            </a:r>
          </a:p>
          <a:p>
            <a:pPr>
              <a:lnSpc>
                <a:spcPct val="200000"/>
              </a:lnSpc>
              <a:buFont typeface="Arial" panose="020B0604020202020204" pitchFamily="34" charset="0"/>
              <a:buChar char="•"/>
            </a:pPr>
            <a:r>
              <a:rPr lang="en-US" b="0" dirty="0">
                <a:latin typeface="Franklin Gothic Demi" panose="020B0703020102020204" pitchFamily="34" charset="0"/>
              </a:rPr>
              <a:t>Since 2001, we have surveyed in 108 countries</a:t>
            </a:r>
          </a:p>
          <a:p>
            <a:pPr>
              <a:lnSpc>
                <a:spcPct val="200000"/>
              </a:lnSpc>
              <a:buFont typeface="Arial" panose="020B0604020202020204" pitchFamily="34" charset="0"/>
              <a:buChar char="•"/>
            </a:pPr>
            <a:r>
              <a:rPr lang="en-US" b="0" u="sng" dirty="0">
                <a:latin typeface="Franklin Gothic Demi" panose="020B0703020102020204" pitchFamily="34" charset="0"/>
                <a:hlinkClick r:id="rId2"/>
              </a:rPr>
              <a:t>www.pewresearch.org</a:t>
            </a:r>
            <a:endParaRPr lang="en-US" b="0" u="sng" dirty="0">
              <a:latin typeface="Franklin Gothic Demi" panose="020B0703020102020204" pitchFamily="34" charset="0"/>
            </a:endParaRPr>
          </a:p>
          <a:p>
            <a:pPr>
              <a:lnSpc>
                <a:spcPct val="200000"/>
              </a:lnSpc>
              <a:buFont typeface="Arial" panose="020B0604020202020204" pitchFamily="34" charset="0"/>
              <a:buChar char="•"/>
            </a:pPr>
            <a:r>
              <a:rPr lang="en-US" b="0" u="sng" dirty="0">
                <a:latin typeface="Franklin Gothic Demi" panose="020B0703020102020204" pitchFamily="34" charset="0"/>
              </a:rPr>
              <a:t>@</a:t>
            </a:r>
            <a:r>
              <a:rPr lang="en-US" b="0" u="sng" dirty="0" err="1">
                <a:latin typeface="Franklin Gothic Demi" panose="020B0703020102020204" pitchFamily="34" charset="0"/>
              </a:rPr>
              <a:t>pewresearch</a:t>
            </a:r>
            <a:r>
              <a:rPr lang="en-US" b="0" u="sng" dirty="0">
                <a:latin typeface="Franklin Gothic Demi" panose="020B0703020102020204" pitchFamily="34" charset="0"/>
              </a:rPr>
              <a:t> </a:t>
            </a:r>
          </a:p>
          <a:p>
            <a:endParaRPr lang="en-US" dirty="0"/>
          </a:p>
        </p:txBody>
      </p:sp>
    </p:spTree>
    <p:extLst>
      <p:ext uri="{BB962C8B-B14F-4D97-AF65-F5344CB8AC3E}">
        <p14:creationId xmlns:p14="http://schemas.microsoft.com/office/powerpoint/2010/main" val="25354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B37319-2E82-4D56-ADBC-557F98406E39}" type="slidenum">
              <a:rPr lang="en-US" smtClean="0"/>
              <a:pPr/>
              <a:t>3</a:t>
            </a:fld>
            <a:endParaRPr lang="en-US"/>
          </a:p>
        </p:txBody>
      </p:sp>
      <p:sp>
        <p:nvSpPr>
          <p:cNvPr id="5" name="Title 4"/>
          <p:cNvSpPr>
            <a:spLocks noGrp="1"/>
          </p:cNvSpPr>
          <p:nvPr>
            <p:ph type="title"/>
          </p:nvPr>
        </p:nvSpPr>
        <p:spPr/>
        <p:txBody>
          <a:bodyPr/>
          <a:lstStyle/>
          <a:p>
            <a:r>
              <a:rPr lang="en-US" dirty="0"/>
              <a:t>Methodology</a:t>
            </a:r>
          </a:p>
        </p:txBody>
      </p:sp>
      <p:sp>
        <p:nvSpPr>
          <p:cNvPr id="6" name="Text Placeholder 5"/>
          <p:cNvSpPr>
            <a:spLocks noGrp="1"/>
          </p:cNvSpPr>
          <p:nvPr>
            <p:ph type="body" sz="quarter" idx="13"/>
          </p:nvPr>
        </p:nvSpPr>
        <p:spPr/>
        <p:txBody>
          <a:bodyPr/>
          <a:lstStyle/>
          <a:p>
            <a:pPr marL="0" indent="0"/>
            <a:endParaRPr lang="en-US" b="0" dirty="0">
              <a:latin typeface="Franklin Gothic Demi"/>
            </a:endParaRPr>
          </a:p>
          <a:p>
            <a:pPr>
              <a:buFont typeface="Arial" pitchFamily="34" charset="0"/>
              <a:buChar char="•"/>
            </a:pPr>
            <a:r>
              <a:rPr lang="en-US" b="0" dirty="0">
                <a:latin typeface="Franklin Gothic Demi"/>
              </a:rPr>
              <a:t>Survey conducted across 26 countries from May 14 to August 12, 2018, totaling 27,612 respondents</a:t>
            </a:r>
          </a:p>
          <a:p>
            <a:pPr>
              <a:buFont typeface="Arial" pitchFamily="34" charset="0"/>
              <a:buChar char="•"/>
            </a:pPr>
            <a:endParaRPr lang="en-US" b="0" dirty="0">
              <a:latin typeface="Franklin Gothic Demi"/>
            </a:endParaRPr>
          </a:p>
          <a:p>
            <a:pPr>
              <a:buFont typeface="Arial" pitchFamily="34" charset="0"/>
              <a:buChar char="•"/>
            </a:pPr>
            <a:r>
              <a:rPr lang="en-US" b="0" dirty="0">
                <a:latin typeface="Franklin Gothic Demi" panose="020B0703020102020204" pitchFamily="34" charset="0"/>
              </a:rPr>
              <a:t>Based on telephone and face-to-face interviews with nationally representative samples of adults 18 and older</a:t>
            </a:r>
            <a:endParaRPr lang="en-US" b="0" dirty="0">
              <a:latin typeface="Franklin Gothic Demi"/>
            </a:endParaRPr>
          </a:p>
          <a:p>
            <a:pPr marL="0" indent="0"/>
            <a:endParaRPr lang="en-US" b="0" dirty="0">
              <a:latin typeface="+mj-lt"/>
            </a:endParaRPr>
          </a:p>
          <a:p>
            <a:pPr>
              <a:buFont typeface="Arial" pitchFamily="34" charset="0"/>
              <a:buChar char="•"/>
            </a:pPr>
            <a:r>
              <a:rPr lang="en-US" b="0" dirty="0">
                <a:latin typeface="+mj-lt"/>
              </a:rPr>
              <a:t>The margin of sampling error for the completed set of weighted data is </a:t>
            </a:r>
            <a:r>
              <a:rPr lang="en-US" b="0" dirty="0">
                <a:latin typeface="Franklin Gothic Demi" panose="020B0703020102020204" pitchFamily="34" charset="0"/>
              </a:rPr>
              <a:t>±</a:t>
            </a:r>
            <a:r>
              <a:rPr lang="en-US" b="0" dirty="0">
                <a:latin typeface="+mj-lt"/>
              </a:rPr>
              <a:t>2.9% - </a:t>
            </a:r>
            <a:r>
              <a:rPr lang="en-US" b="0" dirty="0">
                <a:latin typeface="Franklin Gothic Demi" panose="020B0703020102020204" pitchFamily="34" charset="0"/>
              </a:rPr>
              <a:t>±</a:t>
            </a:r>
            <a:r>
              <a:rPr lang="en-US" b="0" dirty="0">
                <a:latin typeface="+mj-lt"/>
              </a:rPr>
              <a:t>5.1% </a:t>
            </a:r>
            <a:endParaRPr lang="en-US" b="0" dirty="0">
              <a:latin typeface="Franklin Gothic Demi"/>
            </a:endParaRPr>
          </a:p>
          <a:p>
            <a:pPr marL="0" indent="0"/>
            <a:endParaRPr lang="en-US" b="0" dirty="0">
              <a:solidFill>
                <a:prstClr val="black"/>
              </a:solidFill>
              <a:latin typeface="Franklin Gothic Demi"/>
            </a:endParaRPr>
          </a:p>
        </p:txBody>
      </p:sp>
    </p:spTree>
    <p:extLst>
      <p:ext uri="{BB962C8B-B14F-4D97-AF65-F5344CB8AC3E}">
        <p14:creationId xmlns:p14="http://schemas.microsoft.com/office/powerpoint/2010/main" val="289558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3" y="2438400"/>
            <a:ext cx="7772400" cy="990600"/>
          </a:xfrm>
        </p:spPr>
        <p:txBody>
          <a:bodyPr rtlCol="0"/>
          <a:lstStyle/>
          <a:p>
            <a:pPr>
              <a:defRPr/>
            </a:pPr>
            <a:r>
              <a:rPr lang="en-US" dirty="0"/>
              <a:t>Global threat perceptions</a:t>
            </a:r>
          </a:p>
        </p:txBody>
      </p:sp>
      <p:sp>
        <p:nvSpPr>
          <p:cNvPr id="143364"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182D2C-ACAE-49FF-AEC6-61BEA63E3246}" type="slidenum">
              <a:rPr lang="en-US" smtClean="0">
                <a:solidFill>
                  <a:srgbClr val="898989"/>
                </a:solidFill>
              </a:rPr>
              <a:pPr fontAlgn="base">
                <a:spcBef>
                  <a:spcPct val="0"/>
                </a:spcBef>
                <a:spcAft>
                  <a:spcPct val="0"/>
                </a:spcAft>
                <a:defRPr/>
              </a:pPr>
              <a:t>4</a:t>
            </a:fld>
            <a:endParaRPr lang="en-US" dirty="0">
              <a:solidFill>
                <a:srgbClr val="898989"/>
              </a:solidFill>
            </a:endParaRPr>
          </a:p>
        </p:txBody>
      </p:sp>
    </p:spTree>
    <p:extLst>
      <p:ext uri="{BB962C8B-B14F-4D97-AF65-F5344CB8AC3E}">
        <p14:creationId xmlns:p14="http://schemas.microsoft.com/office/powerpoint/2010/main" val="423530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3DDD0-8C8E-4603-9ECD-879529A9CD7E}"/>
              </a:ext>
            </a:extLst>
          </p:cNvPr>
          <p:cNvSpPr>
            <a:spLocks noGrp="1"/>
          </p:cNvSpPr>
          <p:nvPr>
            <p:ph type="sldNum" sz="quarter" idx="11"/>
          </p:nvPr>
        </p:nvSpPr>
        <p:spPr/>
        <p:txBody>
          <a:bodyPr/>
          <a:lstStyle/>
          <a:p>
            <a:fld id="{E2B37319-2E82-4D56-ADBC-557F98406E39}" type="slidenum">
              <a:rPr lang="en-US" smtClean="0"/>
              <a:pPr/>
              <a:t>5</a:t>
            </a:fld>
            <a:endParaRPr lang="en-US"/>
          </a:p>
        </p:txBody>
      </p:sp>
      <p:sp>
        <p:nvSpPr>
          <p:cNvPr id="3" name="Title 2">
            <a:extLst>
              <a:ext uri="{FF2B5EF4-FFF2-40B4-BE49-F238E27FC236}">
                <a16:creationId xmlns:a16="http://schemas.microsoft.com/office/drawing/2014/main" id="{D7322518-35E8-45F6-8395-0320D6BFCB94}"/>
              </a:ext>
            </a:extLst>
          </p:cNvPr>
          <p:cNvSpPr>
            <a:spLocks noGrp="1"/>
          </p:cNvSpPr>
          <p:nvPr>
            <p:ph type="title"/>
          </p:nvPr>
        </p:nvSpPr>
        <p:spPr/>
        <p:txBody>
          <a:bodyPr/>
          <a:lstStyle/>
          <a:p>
            <a:r>
              <a:rPr lang="en-US" dirty="0"/>
              <a:t>Global Threats Included in 2018 Survey</a:t>
            </a:r>
          </a:p>
        </p:txBody>
      </p:sp>
      <p:sp>
        <p:nvSpPr>
          <p:cNvPr id="4" name="Text Placeholder 3">
            <a:extLst>
              <a:ext uri="{FF2B5EF4-FFF2-40B4-BE49-F238E27FC236}">
                <a16:creationId xmlns:a16="http://schemas.microsoft.com/office/drawing/2014/main" id="{2839D7FD-66F9-4FB0-AD4C-D1ED9AC0AA13}"/>
              </a:ext>
            </a:extLst>
          </p:cNvPr>
          <p:cNvSpPr>
            <a:spLocks noGrp="1"/>
          </p:cNvSpPr>
          <p:nvPr>
            <p:ph type="body" sz="quarter" idx="13"/>
          </p:nvPr>
        </p:nvSpPr>
        <p:spPr>
          <a:xfrm>
            <a:off x="838200" y="1219200"/>
            <a:ext cx="8229600" cy="4876800"/>
          </a:xfrm>
        </p:spPr>
        <p:txBody>
          <a:bodyPr/>
          <a:lstStyle/>
          <a:p>
            <a:pPr marL="0" indent="0"/>
            <a:r>
              <a:rPr lang="en-US" b="0" dirty="0">
                <a:latin typeface="+mj-lt"/>
              </a:rPr>
              <a:t>I’d like your opinion about some possible international concerns for (survey country). Do you think that __ is a major threat, a minor threat, or not a threat to (survey country)? </a:t>
            </a:r>
          </a:p>
          <a:p>
            <a:pPr marL="0" indent="0"/>
            <a:endParaRPr lang="en-US" b="0" dirty="0">
              <a:latin typeface="+mj-lt"/>
            </a:endParaRPr>
          </a:p>
          <a:p>
            <a:pPr marL="685800">
              <a:buAutoNum type="alphaLcPeriod"/>
            </a:pPr>
            <a:r>
              <a:rPr lang="en-US" b="0" dirty="0">
                <a:latin typeface="+mj-lt"/>
              </a:rPr>
              <a:t>China’s power and influence</a:t>
            </a:r>
          </a:p>
          <a:p>
            <a:pPr marL="685800">
              <a:buAutoNum type="alphaLcPeriod"/>
            </a:pPr>
            <a:r>
              <a:rPr lang="en-US" b="0" dirty="0">
                <a:latin typeface="+mj-lt"/>
              </a:rPr>
              <a:t>the United States’ power and influence</a:t>
            </a:r>
          </a:p>
          <a:p>
            <a:pPr marL="685800">
              <a:buAutoNum type="alphaLcPeriod"/>
            </a:pPr>
            <a:r>
              <a:rPr lang="en-US" b="0" dirty="0">
                <a:latin typeface="+mj-lt"/>
              </a:rPr>
              <a:t>Russia’s power and influence</a:t>
            </a:r>
          </a:p>
          <a:p>
            <a:pPr marL="685800">
              <a:buAutoNum type="alphaLcPeriod"/>
            </a:pPr>
            <a:r>
              <a:rPr lang="en-US" b="0" dirty="0">
                <a:latin typeface="+mj-lt"/>
              </a:rPr>
              <a:t>global climate change</a:t>
            </a:r>
          </a:p>
          <a:p>
            <a:pPr marL="685800">
              <a:buAutoNum type="alphaLcPeriod"/>
            </a:pPr>
            <a:r>
              <a:rPr lang="en-US" b="0" dirty="0">
                <a:latin typeface="+mj-lt"/>
              </a:rPr>
              <a:t>the Islamic militant group known as ISIS</a:t>
            </a:r>
          </a:p>
          <a:p>
            <a:pPr marL="685800">
              <a:buAutoNum type="alphaLcPeriod"/>
            </a:pPr>
            <a:r>
              <a:rPr lang="en-US" b="0" dirty="0">
                <a:latin typeface="+mj-lt"/>
              </a:rPr>
              <a:t>cyberattacks from other countries</a:t>
            </a:r>
          </a:p>
          <a:p>
            <a:pPr marL="685800">
              <a:buAutoNum type="alphaLcPeriod"/>
            </a:pPr>
            <a:r>
              <a:rPr lang="en-US" b="0" dirty="0">
                <a:latin typeface="+mj-lt"/>
              </a:rPr>
              <a:t>North Korea’s nuclear program</a:t>
            </a:r>
          </a:p>
          <a:p>
            <a:pPr marL="685800">
              <a:buAutoNum type="alphaLcPeriod"/>
            </a:pPr>
            <a:r>
              <a:rPr lang="en-US" b="0" dirty="0">
                <a:latin typeface="+mj-lt"/>
              </a:rPr>
              <a:t>the condition of the global economy</a:t>
            </a:r>
          </a:p>
        </p:txBody>
      </p:sp>
      <p:sp>
        <p:nvSpPr>
          <p:cNvPr id="5" name="Text Placeholder 4">
            <a:extLst>
              <a:ext uri="{FF2B5EF4-FFF2-40B4-BE49-F238E27FC236}">
                <a16:creationId xmlns:a16="http://schemas.microsoft.com/office/drawing/2014/main" id="{CBCC1AEA-2588-4F4A-9311-994DDE1ADFB3}"/>
              </a:ext>
            </a:extLst>
          </p:cNvPr>
          <p:cNvSpPr txBox="1">
            <a:spLocks/>
          </p:cNvSpPr>
          <p:nvPr/>
        </p:nvSpPr>
        <p:spPr>
          <a:xfrm>
            <a:off x="838200" y="5943600"/>
            <a:ext cx="7620000" cy="2286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None/>
              <a:defRPr sz="1800" b="1" kern="1200">
                <a:solidFill>
                  <a:schemeClr val="tx1"/>
                </a:solidFill>
                <a:latin typeface="+mn-lt"/>
                <a:ea typeface="+mn-ea"/>
                <a:cs typeface="Arial" pitchFamily="34" charset="0"/>
              </a:defRPr>
            </a:lvl1pPr>
            <a:lvl2pPr marL="742950" indent="-627063"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8001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3pPr>
            <a:lvl4pPr marL="1600200" indent="-1028700"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4pPr>
            <a:lvl5pPr marL="2057400" indent="-1258888" algn="l" defTabSz="914400" rtl="0" eaLnBrk="1" latinLnBrk="0" hangingPunct="1">
              <a:spcBef>
                <a:spcPct val="20000"/>
              </a:spcBef>
              <a:buFont typeface="Arial" pitchFamily="34" charset="0"/>
              <a:buNone/>
              <a:defRPr sz="12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a:solidFill>
                  <a:schemeClr val="bg1">
                    <a:lumMod val="50000"/>
                  </a:schemeClr>
                </a:solidFill>
              </a:rPr>
              <a:t>Note: Battery items were randomized.</a:t>
            </a:r>
          </a:p>
        </p:txBody>
      </p:sp>
    </p:spTree>
    <p:extLst>
      <p:ext uri="{BB962C8B-B14F-4D97-AF65-F5344CB8AC3E}">
        <p14:creationId xmlns:p14="http://schemas.microsoft.com/office/powerpoint/2010/main" val="290510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7389"/>
            <a:ext cx="8801100" cy="944562"/>
          </a:xfrm>
        </p:spPr>
        <p:txBody>
          <a:bodyPr>
            <a:normAutofit fontScale="90000"/>
          </a:bodyPr>
          <a:lstStyle/>
          <a:p>
            <a:r>
              <a:rPr lang="en-US" dirty="0"/>
              <a:t>Climate Change is Seen by More Countries as a Top Threat, but Many People Also Name ISIS &amp; Cyberattacks as Top Security Concern</a:t>
            </a:r>
          </a:p>
        </p:txBody>
      </p:sp>
      <p:sp>
        <p:nvSpPr>
          <p:cNvPr id="4" name="Slide Number Placeholder 3"/>
          <p:cNvSpPr>
            <a:spLocks noGrp="1"/>
          </p:cNvSpPr>
          <p:nvPr>
            <p:ph type="sldNum" sz="quarter" idx="12"/>
          </p:nvPr>
        </p:nvSpPr>
        <p:spPr/>
        <p:txBody>
          <a:bodyPr/>
          <a:lstStyle/>
          <a:p>
            <a:fld id="{E2B37319-2E82-4D56-ADBC-557F98406E39}" type="slidenum">
              <a:rPr lang="en-US" smtClean="0"/>
              <a:pPr/>
              <a:t>6</a:t>
            </a:fld>
            <a:endParaRPr lang="en-US"/>
          </a:p>
        </p:txBody>
      </p:sp>
      <p:sp>
        <p:nvSpPr>
          <p:cNvPr id="10" name="Text Placeholder 9"/>
          <p:cNvSpPr>
            <a:spLocks noGrp="1"/>
          </p:cNvSpPr>
          <p:nvPr>
            <p:ph type="body" sz="quarter" idx="14"/>
          </p:nvPr>
        </p:nvSpPr>
        <p:spPr>
          <a:xfrm>
            <a:off x="838200" y="5943601"/>
            <a:ext cx="8001000" cy="365125"/>
          </a:xfrm>
        </p:spPr>
        <p:txBody>
          <a:bodyPr>
            <a:normAutofit/>
          </a:bodyPr>
          <a:lstStyle/>
          <a:p>
            <a:r>
              <a:rPr lang="en-US" sz="1050" dirty="0">
                <a:solidFill>
                  <a:schemeClr val="bg1">
                    <a:lumMod val="50000"/>
                  </a:schemeClr>
                </a:solidFill>
              </a:rPr>
              <a:t>Note: U.S. power and influence question not asked in the U.S., and Russia’s power and influence not asked in Russia. </a:t>
            </a:r>
          </a:p>
        </p:txBody>
      </p:sp>
      <p:pic>
        <p:nvPicPr>
          <p:cNvPr id="11" name="Picture 10">
            <a:extLst>
              <a:ext uri="{FF2B5EF4-FFF2-40B4-BE49-F238E27FC236}">
                <a16:creationId xmlns:a16="http://schemas.microsoft.com/office/drawing/2014/main" id="{74E9A60B-1498-4C57-B855-E4E0D45C4D4D}"/>
              </a:ext>
            </a:extLst>
          </p:cNvPr>
          <p:cNvPicPr>
            <a:picLocks noChangeAspect="1"/>
          </p:cNvPicPr>
          <p:nvPr/>
        </p:nvPicPr>
        <p:blipFill>
          <a:blip r:embed="rId2"/>
          <a:stretch>
            <a:fillRect/>
          </a:stretch>
        </p:blipFill>
        <p:spPr>
          <a:xfrm>
            <a:off x="1752601" y="1171952"/>
            <a:ext cx="6957191" cy="4771649"/>
          </a:xfrm>
          <a:prstGeom prst="rect">
            <a:avLst/>
          </a:prstGeom>
        </p:spPr>
      </p:pic>
    </p:spTree>
    <p:extLst>
      <p:ext uri="{BB962C8B-B14F-4D97-AF65-F5344CB8AC3E}">
        <p14:creationId xmlns:p14="http://schemas.microsoft.com/office/powerpoint/2010/main" val="197744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365FBF-5C64-431C-8A74-9730E533FF96}"/>
              </a:ext>
            </a:extLst>
          </p:cNvPr>
          <p:cNvSpPr>
            <a:spLocks noGrp="1"/>
          </p:cNvSpPr>
          <p:nvPr>
            <p:ph type="sldNum" sz="quarter" idx="11"/>
          </p:nvPr>
        </p:nvSpPr>
        <p:spPr/>
        <p:txBody>
          <a:bodyPr/>
          <a:lstStyle/>
          <a:p>
            <a:fld id="{E2B37319-2E82-4D56-ADBC-557F98406E39}" type="slidenum">
              <a:rPr lang="en-US" smtClean="0"/>
              <a:pPr/>
              <a:t>7</a:t>
            </a:fld>
            <a:endParaRPr lang="en-US"/>
          </a:p>
        </p:txBody>
      </p:sp>
      <p:sp>
        <p:nvSpPr>
          <p:cNvPr id="4" name="Title 3">
            <a:extLst>
              <a:ext uri="{FF2B5EF4-FFF2-40B4-BE49-F238E27FC236}">
                <a16:creationId xmlns:a16="http://schemas.microsoft.com/office/drawing/2014/main" id="{AAE3CA64-52C3-43AE-BC50-5AF060BA5B14}"/>
              </a:ext>
            </a:extLst>
          </p:cNvPr>
          <p:cNvSpPr>
            <a:spLocks noGrp="1"/>
          </p:cNvSpPr>
          <p:nvPr>
            <p:ph type="title"/>
          </p:nvPr>
        </p:nvSpPr>
        <p:spPr>
          <a:xfrm>
            <a:off x="838200" y="97729"/>
            <a:ext cx="8229600" cy="944562"/>
          </a:xfrm>
        </p:spPr>
        <p:txBody>
          <a:bodyPr/>
          <a:lstStyle/>
          <a:p>
            <a:r>
              <a:rPr lang="en-US" dirty="0"/>
              <a:t>Across Much of Europe and North America, Climate Change is a Top Concern, but so are ISIS and Cyberattacks</a:t>
            </a:r>
          </a:p>
        </p:txBody>
      </p:sp>
      <p:sp>
        <p:nvSpPr>
          <p:cNvPr id="6" name="TextBox 5">
            <a:extLst>
              <a:ext uri="{FF2B5EF4-FFF2-40B4-BE49-F238E27FC236}">
                <a16:creationId xmlns:a16="http://schemas.microsoft.com/office/drawing/2014/main" id="{F7850E85-6D07-497D-83E7-693E0B75467F}"/>
              </a:ext>
            </a:extLst>
          </p:cNvPr>
          <p:cNvSpPr txBox="1"/>
          <p:nvPr/>
        </p:nvSpPr>
        <p:spPr>
          <a:xfrm>
            <a:off x="2667000" y="967023"/>
            <a:ext cx="4572000" cy="307777"/>
          </a:xfrm>
          <a:prstGeom prst="rect">
            <a:avLst/>
          </a:prstGeom>
          <a:noFill/>
        </p:spPr>
        <p:txBody>
          <a:bodyPr wrap="square" rtlCol="0">
            <a:spAutoFit/>
          </a:bodyPr>
          <a:lstStyle/>
          <a:p>
            <a:pPr algn="ctr"/>
            <a:r>
              <a:rPr lang="en-US" sz="1400" i="1" dirty="0">
                <a:solidFill>
                  <a:schemeClr val="bg1">
                    <a:lumMod val="50000"/>
                  </a:schemeClr>
                </a:solidFill>
              </a:rPr>
              <a:t>__ is a major threat to our country</a:t>
            </a:r>
          </a:p>
        </p:txBody>
      </p:sp>
      <p:graphicFrame>
        <p:nvGraphicFramePr>
          <p:cNvPr id="7" name="Chart 6">
            <a:extLst>
              <a:ext uri="{FF2B5EF4-FFF2-40B4-BE49-F238E27FC236}">
                <a16:creationId xmlns:a16="http://schemas.microsoft.com/office/drawing/2014/main" id="{4607C5FA-A809-4338-9D28-055BA2736A78}"/>
              </a:ext>
            </a:extLst>
          </p:cNvPr>
          <p:cNvGraphicFramePr/>
          <p:nvPr>
            <p:extLst/>
          </p:nvPr>
        </p:nvGraphicFramePr>
        <p:xfrm>
          <a:off x="1376227" y="2024285"/>
          <a:ext cx="1939831"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3DC1DEB6-E141-4E12-98E7-8B81A2F38B3F}"/>
              </a:ext>
            </a:extLst>
          </p:cNvPr>
          <p:cNvGraphicFramePr/>
          <p:nvPr>
            <p:extLst/>
          </p:nvPr>
        </p:nvGraphicFramePr>
        <p:xfrm>
          <a:off x="2852057" y="2011681"/>
          <a:ext cx="2133601" cy="4038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2BC34E7-0A5C-4B49-BDC1-1248AF4788AB}"/>
              </a:ext>
            </a:extLst>
          </p:cNvPr>
          <p:cNvGraphicFramePr/>
          <p:nvPr>
            <p:extLst/>
          </p:nvPr>
        </p:nvGraphicFramePr>
        <p:xfrm>
          <a:off x="4334692" y="2011681"/>
          <a:ext cx="2098766" cy="4038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768BF961-E085-43CB-98D0-783BBF75D3C6}"/>
              </a:ext>
            </a:extLst>
          </p:cNvPr>
          <p:cNvGraphicFramePr/>
          <p:nvPr>
            <p:extLst/>
          </p:nvPr>
        </p:nvGraphicFramePr>
        <p:xfrm>
          <a:off x="5876108" y="1994261"/>
          <a:ext cx="1981198" cy="40686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7DB61DC3-2872-43AB-87D3-AE9E79A65B88}"/>
              </a:ext>
            </a:extLst>
          </p:cNvPr>
          <p:cNvGraphicFramePr/>
          <p:nvPr>
            <p:extLst/>
          </p:nvPr>
        </p:nvGraphicFramePr>
        <p:xfrm>
          <a:off x="7428411" y="1994263"/>
          <a:ext cx="1939830" cy="40385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405AD5DB-FFA6-4A79-8C28-D41623E0DB02}"/>
              </a:ext>
            </a:extLst>
          </p:cNvPr>
          <p:cNvGraphicFramePr/>
          <p:nvPr>
            <p:extLst/>
          </p:nvPr>
        </p:nvGraphicFramePr>
        <p:xfrm>
          <a:off x="772705" y="1916545"/>
          <a:ext cx="2639060" cy="4282840"/>
        </p:xfrm>
        <a:graphic>
          <a:graphicData uri="http://schemas.openxmlformats.org/drawingml/2006/chart">
            <c:chart xmlns:c="http://schemas.openxmlformats.org/drawingml/2006/chart" xmlns:r="http://schemas.openxmlformats.org/officeDocument/2006/relationships" r:id="rId7"/>
          </a:graphicData>
        </a:graphic>
      </p:graphicFrame>
      <p:sp>
        <p:nvSpPr>
          <p:cNvPr id="15" name="Rectangle 14">
            <a:extLst>
              <a:ext uri="{FF2B5EF4-FFF2-40B4-BE49-F238E27FC236}">
                <a16:creationId xmlns:a16="http://schemas.microsoft.com/office/drawing/2014/main" id="{CBCE5EF3-16EE-4E55-BDED-B0E9EF49F250}"/>
              </a:ext>
            </a:extLst>
          </p:cNvPr>
          <p:cNvSpPr/>
          <p:nvPr/>
        </p:nvSpPr>
        <p:spPr>
          <a:xfrm>
            <a:off x="1066801" y="1199530"/>
            <a:ext cx="86631" cy="98932"/>
          </a:xfrm>
          <a:prstGeom prst="rect">
            <a:avLst/>
          </a:prstGeom>
          <a:solidFill>
            <a:srgbClr val="006699"/>
          </a:solidFill>
          <a:ln w="25400" cap="flat" cmpd="sng" algn="ctr">
            <a:solidFill>
              <a:srgbClr val="0066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TextBox 15">
            <a:extLst>
              <a:ext uri="{FF2B5EF4-FFF2-40B4-BE49-F238E27FC236}">
                <a16:creationId xmlns:a16="http://schemas.microsoft.com/office/drawing/2014/main" id="{E5D4665E-43D5-4449-9B58-892EC9F5814B}"/>
              </a:ext>
            </a:extLst>
          </p:cNvPr>
          <p:cNvSpPr txBox="1"/>
          <p:nvPr/>
        </p:nvSpPr>
        <p:spPr>
          <a:xfrm>
            <a:off x="1151617" y="1067938"/>
            <a:ext cx="1447800" cy="338554"/>
          </a:xfrm>
          <a:prstGeom prst="rect">
            <a:avLst/>
          </a:prstGeom>
          <a:noFill/>
        </p:spPr>
        <p:txBody>
          <a:bodyPr wrap="square" rtlCol="0">
            <a:spAutoFit/>
          </a:bodyPr>
          <a:lstStyle/>
          <a:p>
            <a:r>
              <a:rPr lang="en-US" sz="1600" dirty="0">
                <a:latin typeface="+mj-lt"/>
              </a:rPr>
              <a:t>Top choice</a:t>
            </a:r>
          </a:p>
        </p:txBody>
      </p:sp>
      <p:graphicFrame>
        <p:nvGraphicFramePr>
          <p:cNvPr id="18" name="Table 17">
            <a:extLst>
              <a:ext uri="{FF2B5EF4-FFF2-40B4-BE49-F238E27FC236}">
                <a16:creationId xmlns:a16="http://schemas.microsoft.com/office/drawing/2014/main" id="{2DFD5E45-C000-4213-8138-A6D105807E79}"/>
              </a:ext>
            </a:extLst>
          </p:cNvPr>
          <p:cNvGraphicFramePr>
            <a:graphicFrameLocks noGrp="1"/>
          </p:cNvGraphicFramePr>
          <p:nvPr>
            <p:extLst/>
          </p:nvPr>
        </p:nvGraphicFramePr>
        <p:xfrm>
          <a:off x="1746066" y="1432620"/>
          <a:ext cx="7624353" cy="503426"/>
        </p:xfrm>
        <a:graphic>
          <a:graphicData uri="http://schemas.openxmlformats.org/drawingml/2006/table">
            <a:tbl>
              <a:tblPr firstRow="1" firstCol="1" bandRow="1"/>
              <a:tblGrid>
                <a:gridCol w="1677358">
                  <a:extLst>
                    <a:ext uri="{9D8B030D-6E8A-4147-A177-3AD203B41FA5}">
                      <a16:colId xmlns:a16="http://schemas.microsoft.com/office/drawing/2014/main" val="82178749"/>
                    </a:ext>
                  </a:extLst>
                </a:gridCol>
                <a:gridCol w="1222596">
                  <a:extLst>
                    <a:ext uri="{9D8B030D-6E8A-4147-A177-3AD203B41FA5}">
                      <a16:colId xmlns:a16="http://schemas.microsoft.com/office/drawing/2014/main" val="649412561"/>
                    </a:ext>
                  </a:extLst>
                </a:gridCol>
                <a:gridCol w="1688073">
                  <a:extLst>
                    <a:ext uri="{9D8B030D-6E8A-4147-A177-3AD203B41FA5}">
                      <a16:colId xmlns:a16="http://schemas.microsoft.com/office/drawing/2014/main" val="269572857"/>
                    </a:ext>
                  </a:extLst>
                </a:gridCol>
                <a:gridCol w="1511456">
                  <a:extLst>
                    <a:ext uri="{9D8B030D-6E8A-4147-A177-3AD203B41FA5}">
                      <a16:colId xmlns:a16="http://schemas.microsoft.com/office/drawing/2014/main" val="3861699900"/>
                    </a:ext>
                  </a:extLst>
                </a:gridCol>
                <a:gridCol w="1524870">
                  <a:extLst>
                    <a:ext uri="{9D8B030D-6E8A-4147-A177-3AD203B41FA5}">
                      <a16:colId xmlns:a16="http://schemas.microsoft.com/office/drawing/2014/main" val="2025503556"/>
                    </a:ext>
                  </a:extLst>
                </a:gridCol>
              </a:tblGrid>
              <a:tr h="503426">
                <a:tc>
                  <a:txBody>
                    <a:bodyPr/>
                    <a:lstStyle/>
                    <a:p>
                      <a:pPr marL="0" marR="0" algn="l">
                        <a:lnSpc>
                          <a:spcPct val="100000"/>
                        </a:lnSpc>
                        <a:spcBef>
                          <a:spcPts val="0"/>
                        </a:spcBef>
                        <a:spcAft>
                          <a:spcPts val="400"/>
                        </a:spcAft>
                      </a:pPr>
                      <a:r>
                        <a:rPr lang="en-US" sz="1400" spc="60" baseline="0" dirty="0">
                          <a:effectLst/>
                          <a:latin typeface="Franklin Gothic Book" panose="020B0503020102020204" pitchFamily="34" charset="0"/>
                          <a:ea typeface="Cambria" panose="02040503050406030204" pitchFamily="18" charset="0"/>
                          <a:cs typeface="Times New Roman" panose="02020603050405020304" pitchFamily="18" charset="0"/>
                        </a:rPr>
                        <a:t>Global climate change</a:t>
                      </a:r>
                    </a:p>
                  </a:txBody>
                  <a:tcPr marL="68580" marR="68580" marT="0" marB="0" anchor="b">
                    <a:lnL>
                      <a:noFill/>
                    </a:lnL>
                    <a:lnR>
                      <a:noFill/>
                    </a:lnR>
                    <a:lnT>
                      <a:noFill/>
                    </a:lnT>
                    <a:lnB>
                      <a:noFill/>
                    </a:lnB>
                  </a:tcPr>
                </a:tc>
                <a:tc>
                  <a:txBody>
                    <a:bodyPr/>
                    <a:lstStyle/>
                    <a:p>
                      <a:pPr marL="0" marR="0" algn="l">
                        <a:lnSpc>
                          <a:spcPct val="100000"/>
                        </a:lnSpc>
                        <a:spcBef>
                          <a:spcPts val="0"/>
                        </a:spcBef>
                        <a:spcAft>
                          <a:spcPts val="400"/>
                        </a:spcAft>
                      </a:pPr>
                      <a:r>
                        <a:rPr lang="en-US" sz="1400" spc="60" baseline="0" dirty="0">
                          <a:effectLst/>
                          <a:latin typeface="Franklin Gothic Book" panose="020B0503020102020204" pitchFamily="34" charset="0"/>
                          <a:ea typeface="Cambria" panose="02040503050406030204" pitchFamily="18" charset="0"/>
                          <a:cs typeface="Times New Roman" panose="02020603050405020304" pitchFamily="18" charset="0"/>
                        </a:rPr>
                        <a:t>ISIS</a:t>
                      </a:r>
                    </a:p>
                  </a:txBody>
                  <a:tcPr marL="68580" marR="68580" marT="0" marB="0" anchor="b">
                    <a:lnL>
                      <a:noFill/>
                    </a:lnL>
                    <a:lnR>
                      <a:noFill/>
                    </a:lnR>
                    <a:lnT>
                      <a:noFill/>
                    </a:lnT>
                    <a:lnB>
                      <a:noFill/>
                    </a:lnB>
                  </a:tcPr>
                </a:tc>
                <a:tc>
                  <a:txBody>
                    <a:bodyPr/>
                    <a:lstStyle/>
                    <a:p>
                      <a:pPr marL="0" marR="0" algn="l">
                        <a:lnSpc>
                          <a:spcPct val="100000"/>
                        </a:lnSpc>
                        <a:spcBef>
                          <a:spcPts val="0"/>
                        </a:spcBef>
                        <a:spcAft>
                          <a:spcPts val="400"/>
                        </a:spcAft>
                      </a:pPr>
                      <a:r>
                        <a:rPr lang="en-US" sz="1400" b="0" spc="60" baseline="0" dirty="0">
                          <a:effectLst/>
                          <a:latin typeface="Franklin Gothic Book" panose="020B0503020102020204" pitchFamily="34" charset="0"/>
                          <a:ea typeface="Cambria" panose="02040503050406030204" pitchFamily="18" charset="0"/>
                          <a:cs typeface="Times New Roman" panose="02020603050405020304" pitchFamily="18" charset="0"/>
                        </a:rPr>
                        <a:t>Cyberattacks from other countries</a:t>
                      </a:r>
                    </a:p>
                  </a:txBody>
                  <a:tcPr marL="68580" marR="68580" marT="0" marB="0" anchor="b">
                    <a:lnL>
                      <a:noFill/>
                    </a:lnL>
                    <a:lnR>
                      <a:noFill/>
                    </a:lnR>
                    <a:lnT>
                      <a:noFill/>
                    </a:lnT>
                    <a:lnB>
                      <a:noFill/>
                    </a:lnB>
                  </a:tcPr>
                </a:tc>
                <a:tc>
                  <a:txBody>
                    <a:bodyPr/>
                    <a:lstStyle/>
                    <a:p>
                      <a:pPr marL="0" marR="0" algn="l">
                        <a:lnSpc>
                          <a:spcPct val="100000"/>
                        </a:lnSpc>
                        <a:spcBef>
                          <a:spcPts val="0"/>
                        </a:spcBef>
                        <a:spcAft>
                          <a:spcPts val="400"/>
                        </a:spcAft>
                      </a:pPr>
                      <a:r>
                        <a:rPr lang="en-US" sz="1400" spc="60" baseline="0" dirty="0">
                          <a:effectLst/>
                          <a:latin typeface="Franklin Gothic Book" panose="020B0503020102020204" pitchFamily="34" charset="0"/>
                          <a:ea typeface="Cambria" panose="02040503050406030204" pitchFamily="18" charset="0"/>
                          <a:cs typeface="Times New Roman" panose="02020603050405020304" pitchFamily="18" charset="0"/>
                        </a:rPr>
                        <a:t>North Korea’s nuclear program</a:t>
                      </a:r>
                    </a:p>
                  </a:txBody>
                  <a:tcPr marL="68580" marR="68580" marT="0" marB="0" anchor="b">
                    <a:lnL>
                      <a:noFill/>
                    </a:lnL>
                    <a:lnR>
                      <a:noFill/>
                    </a:lnR>
                    <a:lnT>
                      <a:noFill/>
                    </a:lnT>
                    <a:lnB>
                      <a:noFill/>
                    </a:lnB>
                  </a:tcPr>
                </a:tc>
                <a:tc>
                  <a:txBody>
                    <a:bodyPr/>
                    <a:lstStyle/>
                    <a:p>
                      <a:pPr marL="0" marR="0" algn="l">
                        <a:lnSpc>
                          <a:spcPct val="100000"/>
                        </a:lnSpc>
                        <a:spcBef>
                          <a:spcPts val="0"/>
                        </a:spcBef>
                        <a:spcAft>
                          <a:spcPts val="400"/>
                        </a:spcAft>
                      </a:pPr>
                      <a:r>
                        <a:rPr lang="en-US" sz="1400" spc="60" baseline="0" dirty="0">
                          <a:effectLst/>
                          <a:latin typeface="Franklin Gothic Book" panose="020B0503020102020204" pitchFamily="34" charset="0"/>
                          <a:ea typeface="Cambria" panose="02040503050406030204" pitchFamily="18" charset="0"/>
                          <a:cs typeface="Times New Roman" panose="02020603050405020304" pitchFamily="18" charset="0"/>
                        </a:rPr>
                        <a:t>Russia’s power and influence</a:t>
                      </a:r>
                    </a:p>
                  </a:txBody>
                  <a:tcPr marL="68580" marR="68580" marT="0" marB="0" anchor="b">
                    <a:lnL>
                      <a:noFill/>
                    </a:lnL>
                    <a:lnR>
                      <a:noFill/>
                    </a:lnR>
                    <a:lnT>
                      <a:noFill/>
                    </a:lnT>
                    <a:lnB>
                      <a:noFill/>
                    </a:lnB>
                  </a:tcPr>
                </a:tc>
                <a:extLst>
                  <a:ext uri="{0D108BD9-81ED-4DB2-BD59-A6C34878D82A}">
                    <a16:rowId xmlns:a16="http://schemas.microsoft.com/office/drawing/2014/main" val="2280186510"/>
                  </a:ext>
                </a:extLst>
              </a:tr>
            </a:tbl>
          </a:graphicData>
        </a:graphic>
      </p:graphicFrame>
      <p:sp>
        <p:nvSpPr>
          <p:cNvPr id="17" name="TextBox 16">
            <a:extLst>
              <a:ext uri="{FF2B5EF4-FFF2-40B4-BE49-F238E27FC236}">
                <a16:creationId xmlns:a16="http://schemas.microsoft.com/office/drawing/2014/main" id="{D6033E17-6B97-4C38-B981-5D588DC9AEE6}"/>
              </a:ext>
            </a:extLst>
          </p:cNvPr>
          <p:cNvSpPr txBox="1"/>
          <p:nvPr/>
        </p:nvSpPr>
        <p:spPr>
          <a:xfrm>
            <a:off x="7985762" y="5754739"/>
            <a:ext cx="1267913" cy="338554"/>
          </a:xfrm>
          <a:prstGeom prst="rect">
            <a:avLst/>
          </a:prstGeom>
          <a:noFill/>
        </p:spPr>
        <p:txBody>
          <a:bodyPr wrap="square" rtlCol="0">
            <a:spAutoFit/>
          </a:bodyPr>
          <a:lstStyle/>
          <a:p>
            <a:r>
              <a:rPr lang="en-US" sz="1600" dirty="0">
                <a:latin typeface="+mj-lt"/>
              </a:rPr>
              <a:t>—</a:t>
            </a:r>
          </a:p>
        </p:txBody>
      </p:sp>
    </p:spTree>
    <p:extLst>
      <p:ext uri="{BB962C8B-B14F-4D97-AF65-F5344CB8AC3E}">
        <p14:creationId xmlns:p14="http://schemas.microsoft.com/office/powerpoint/2010/main" val="293386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882"/>
            <a:ext cx="8229600" cy="944562"/>
          </a:xfrm>
        </p:spPr>
        <p:txBody>
          <a:bodyPr/>
          <a:lstStyle/>
          <a:p>
            <a:r>
              <a:rPr lang="en-US" dirty="0"/>
              <a:t>Publics Around the World Increasingly See Climate Change, Cyberattacks and American Power as Threats</a:t>
            </a:r>
          </a:p>
        </p:txBody>
      </p:sp>
      <p:sp>
        <p:nvSpPr>
          <p:cNvPr id="5" name="Text Placeholder 4"/>
          <p:cNvSpPr>
            <a:spLocks noGrp="1"/>
          </p:cNvSpPr>
          <p:nvPr>
            <p:ph type="body" sz="quarter" idx="13"/>
          </p:nvPr>
        </p:nvSpPr>
        <p:spPr>
          <a:xfrm>
            <a:off x="152400" y="6248401"/>
            <a:ext cx="7239000" cy="746125"/>
          </a:xfrm>
        </p:spPr>
        <p:txBody>
          <a:bodyPr>
            <a:normAutofit/>
          </a:bodyPr>
          <a:lstStyle/>
          <a:p>
            <a:r>
              <a:rPr lang="en-US" sz="1050" dirty="0">
                <a:solidFill>
                  <a:schemeClr val="bg1">
                    <a:lumMod val="50000"/>
                  </a:schemeClr>
                </a:solidFill>
              </a:rPr>
              <a:t>	</a:t>
            </a:r>
            <a:r>
              <a:rPr lang="en-US" dirty="0">
                <a:solidFill>
                  <a:schemeClr val="bg1">
                    <a:lumMod val="50000"/>
                  </a:schemeClr>
                </a:solidFill>
              </a:rPr>
              <a:t>Note: Figures are medians across 23 countries surveyed in 2013, 2017 and 2018. Hungary, Netherlands and Sweden not included due to lack of trend data from 2013. U.S. power and influence question not asked in the U.S., and Russia’s power and influence question not asked in Russia</a:t>
            </a:r>
            <a:endParaRPr lang="en-US" sz="1050" dirty="0">
              <a:solidFill>
                <a:schemeClr val="bg1">
                  <a:lumMod val="50000"/>
                </a:schemeClr>
              </a:solidFill>
            </a:endParaRPr>
          </a:p>
        </p:txBody>
      </p:sp>
      <p:sp>
        <p:nvSpPr>
          <p:cNvPr id="6" name="TextBox 5">
            <a:extLst>
              <a:ext uri="{FF2B5EF4-FFF2-40B4-BE49-F238E27FC236}">
                <a16:creationId xmlns:a16="http://schemas.microsoft.com/office/drawing/2014/main" id="{3FB2AE18-956E-497E-9270-A9EBD12E4CD3}"/>
              </a:ext>
            </a:extLst>
          </p:cNvPr>
          <p:cNvSpPr txBox="1"/>
          <p:nvPr/>
        </p:nvSpPr>
        <p:spPr>
          <a:xfrm>
            <a:off x="2209800" y="885222"/>
            <a:ext cx="5334000" cy="307777"/>
          </a:xfrm>
          <a:prstGeom prst="rect">
            <a:avLst/>
          </a:prstGeom>
          <a:noFill/>
        </p:spPr>
        <p:txBody>
          <a:bodyPr wrap="square" rtlCol="0">
            <a:spAutoFit/>
          </a:bodyPr>
          <a:lstStyle/>
          <a:p>
            <a:pPr algn="ctr"/>
            <a:r>
              <a:rPr lang="en-US" sz="1400" i="1" dirty="0">
                <a:solidFill>
                  <a:schemeClr val="bg1">
                    <a:lumMod val="50000"/>
                  </a:schemeClr>
                </a:solidFill>
              </a:rPr>
              <a:t>__ is a major threat to our country </a:t>
            </a:r>
          </a:p>
        </p:txBody>
      </p:sp>
      <p:pic>
        <p:nvPicPr>
          <p:cNvPr id="7" name="Picture 6" descr="A screenshot of a cell phone&#10;&#10;Description automatically generated">
            <a:extLst>
              <a:ext uri="{FF2B5EF4-FFF2-40B4-BE49-F238E27FC236}">
                <a16:creationId xmlns:a16="http://schemas.microsoft.com/office/drawing/2014/main" id="{41D90FCA-268D-4ED8-B84B-12A37C622C57}"/>
              </a:ext>
            </a:extLst>
          </p:cNvPr>
          <p:cNvPicPr>
            <a:picLocks noChangeAspect="1"/>
          </p:cNvPicPr>
          <p:nvPr/>
        </p:nvPicPr>
        <p:blipFill rotWithShape="1">
          <a:blip r:embed="rId2"/>
          <a:srcRect l="11238" t="16632" r="11134" b="7354"/>
          <a:stretch/>
        </p:blipFill>
        <p:spPr>
          <a:xfrm>
            <a:off x="1649418" y="1295401"/>
            <a:ext cx="6607165" cy="4852275"/>
          </a:xfrm>
          <a:prstGeom prst="rect">
            <a:avLst/>
          </a:prstGeom>
        </p:spPr>
      </p:pic>
      <p:sp>
        <p:nvSpPr>
          <p:cNvPr id="3" name="Rectangle 2">
            <a:extLst>
              <a:ext uri="{FF2B5EF4-FFF2-40B4-BE49-F238E27FC236}">
                <a16:creationId xmlns:a16="http://schemas.microsoft.com/office/drawing/2014/main" id="{6C3C3235-7E92-4B10-BF7B-CEB6212C7394}"/>
              </a:ext>
            </a:extLst>
          </p:cNvPr>
          <p:cNvSpPr/>
          <p:nvPr/>
        </p:nvSpPr>
        <p:spPr>
          <a:xfrm>
            <a:off x="1600200" y="1192999"/>
            <a:ext cx="2133600" cy="746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238BF-04FA-44D8-A759-C1BFBAE0928D}"/>
              </a:ext>
            </a:extLst>
          </p:cNvPr>
          <p:cNvSpPr/>
          <p:nvPr/>
        </p:nvSpPr>
        <p:spPr>
          <a:xfrm>
            <a:off x="3733800" y="2286000"/>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6BBA60-E9B7-4F04-A508-16EC11736252}"/>
              </a:ext>
            </a:extLst>
          </p:cNvPr>
          <p:cNvSpPr/>
          <p:nvPr/>
        </p:nvSpPr>
        <p:spPr>
          <a:xfrm>
            <a:off x="3718560" y="2908298"/>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E81288-37D7-418A-BEE8-1B9C0E8A1CC3}"/>
              </a:ext>
            </a:extLst>
          </p:cNvPr>
          <p:cNvSpPr/>
          <p:nvPr/>
        </p:nvSpPr>
        <p:spPr>
          <a:xfrm>
            <a:off x="3733800" y="3352800"/>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EE5750-F104-4A9E-9FFC-E0B28AC10EDB}"/>
              </a:ext>
            </a:extLst>
          </p:cNvPr>
          <p:cNvSpPr/>
          <p:nvPr/>
        </p:nvSpPr>
        <p:spPr>
          <a:xfrm>
            <a:off x="3657600" y="4153335"/>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BDC36F-E41A-4232-BC93-2550A8BC28BB}"/>
              </a:ext>
            </a:extLst>
          </p:cNvPr>
          <p:cNvSpPr/>
          <p:nvPr/>
        </p:nvSpPr>
        <p:spPr>
          <a:xfrm>
            <a:off x="3657600" y="5394594"/>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CF3C6D-4E12-49D3-8123-B2EF9F8BC998}"/>
              </a:ext>
            </a:extLst>
          </p:cNvPr>
          <p:cNvSpPr txBox="1"/>
          <p:nvPr/>
        </p:nvSpPr>
        <p:spPr>
          <a:xfrm>
            <a:off x="2133601" y="1451343"/>
            <a:ext cx="1679897" cy="276999"/>
          </a:xfrm>
          <a:prstGeom prst="rect">
            <a:avLst/>
          </a:prstGeom>
          <a:noFill/>
        </p:spPr>
        <p:txBody>
          <a:bodyPr wrap="square" rtlCol="0">
            <a:spAutoFit/>
          </a:bodyPr>
          <a:lstStyle/>
          <a:p>
            <a:r>
              <a:rPr lang="en-US" sz="1200" dirty="0"/>
              <a:t>Global climate change</a:t>
            </a:r>
          </a:p>
        </p:txBody>
      </p:sp>
      <p:sp>
        <p:nvSpPr>
          <p:cNvPr id="16" name="TextBox 15">
            <a:extLst>
              <a:ext uri="{FF2B5EF4-FFF2-40B4-BE49-F238E27FC236}">
                <a16:creationId xmlns:a16="http://schemas.microsoft.com/office/drawing/2014/main" id="{8331441D-3A6A-4EF4-9EB7-647C370F66A4}"/>
              </a:ext>
            </a:extLst>
          </p:cNvPr>
          <p:cNvSpPr txBox="1"/>
          <p:nvPr/>
        </p:nvSpPr>
        <p:spPr>
          <a:xfrm>
            <a:off x="3690257" y="1281342"/>
            <a:ext cx="527726" cy="261610"/>
          </a:xfrm>
          <a:prstGeom prst="rect">
            <a:avLst/>
          </a:prstGeom>
          <a:noFill/>
        </p:spPr>
        <p:txBody>
          <a:bodyPr wrap="square" rtlCol="0">
            <a:spAutoFit/>
          </a:bodyPr>
          <a:lstStyle/>
          <a:p>
            <a:r>
              <a:rPr lang="en-US" sz="1100" dirty="0">
                <a:solidFill>
                  <a:schemeClr val="bg1"/>
                </a:solidFill>
              </a:rPr>
              <a:t>2018</a:t>
            </a:r>
          </a:p>
        </p:txBody>
      </p:sp>
      <p:sp>
        <p:nvSpPr>
          <p:cNvPr id="17" name="TextBox 16">
            <a:extLst>
              <a:ext uri="{FF2B5EF4-FFF2-40B4-BE49-F238E27FC236}">
                <a16:creationId xmlns:a16="http://schemas.microsoft.com/office/drawing/2014/main" id="{5674FA29-8443-4AE5-898F-0421F96808F7}"/>
              </a:ext>
            </a:extLst>
          </p:cNvPr>
          <p:cNvSpPr txBox="1"/>
          <p:nvPr/>
        </p:nvSpPr>
        <p:spPr>
          <a:xfrm>
            <a:off x="3690257" y="1447531"/>
            <a:ext cx="527726" cy="261610"/>
          </a:xfrm>
          <a:prstGeom prst="rect">
            <a:avLst/>
          </a:prstGeom>
          <a:noFill/>
        </p:spPr>
        <p:txBody>
          <a:bodyPr wrap="square" rtlCol="0">
            <a:spAutoFit/>
          </a:bodyPr>
          <a:lstStyle/>
          <a:p>
            <a:r>
              <a:rPr lang="en-US" sz="1100" dirty="0"/>
              <a:t>2017</a:t>
            </a:r>
          </a:p>
        </p:txBody>
      </p:sp>
      <p:sp>
        <p:nvSpPr>
          <p:cNvPr id="18" name="TextBox 17">
            <a:extLst>
              <a:ext uri="{FF2B5EF4-FFF2-40B4-BE49-F238E27FC236}">
                <a16:creationId xmlns:a16="http://schemas.microsoft.com/office/drawing/2014/main" id="{BF044731-3578-464D-B08A-EDB42DD1C021}"/>
              </a:ext>
            </a:extLst>
          </p:cNvPr>
          <p:cNvSpPr txBox="1"/>
          <p:nvPr/>
        </p:nvSpPr>
        <p:spPr>
          <a:xfrm>
            <a:off x="3690257" y="1613657"/>
            <a:ext cx="527726" cy="261610"/>
          </a:xfrm>
          <a:prstGeom prst="rect">
            <a:avLst/>
          </a:prstGeom>
          <a:noFill/>
        </p:spPr>
        <p:txBody>
          <a:bodyPr wrap="square" rtlCol="0">
            <a:spAutoFit/>
          </a:bodyPr>
          <a:lstStyle/>
          <a:p>
            <a:r>
              <a:rPr lang="en-US" sz="1100" dirty="0"/>
              <a:t>2013</a:t>
            </a:r>
          </a:p>
        </p:txBody>
      </p:sp>
      <p:sp>
        <p:nvSpPr>
          <p:cNvPr id="19" name="TextBox 18">
            <a:extLst>
              <a:ext uri="{FF2B5EF4-FFF2-40B4-BE49-F238E27FC236}">
                <a16:creationId xmlns:a16="http://schemas.microsoft.com/office/drawing/2014/main" id="{54F53CD4-584B-484F-B025-67E145606135}"/>
              </a:ext>
            </a:extLst>
          </p:cNvPr>
          <p:cNvSpPr txBox="1"/>
          <p:nvPr/>
        </p:nvSpPr>
        <p:spPr>
          <a:xfrm>
            <a:off x="3657600" y="2221942"/>
            <a:ext cx="527726" cy="261610"/>
          </a:xfrm>
          <a:prstGeom prst="rect">
            <a:avLst/>
          </a:prstGeom>
          <a:noFill/>
        </p:spPr>
        <p:txBody>
          <a:bodyPr wrap="square" rtlCol="0">
            <a:spAutoFit/>
          </a:bodyPr>
          <a:lstStyle/>
          <a:p>
            <a:r>
              <a:rPr lang="en-US" sz="1100" dirty="0"/>
              <a:t>N/A</a:t>
            </a:r>
          </a:p>
        </p:txBody>
      </p:sp>
      <p:sp>
        <p:nvSpPr>
          <p:cNvPr id="22" name="TextBox 21">
            <a:extLst>
              <a:ext uri="{FF2B5EF4-FFF2-40B4-BE49-F238E27FC236}">
                <a16:creationId xmlns:a16="http://schemas.microsoft.com/office/drawing/2014/main" id="{74112C96-7DCD-423E-8CCF-DC62E41F80EA}"/>
              </a:ext>
            </a:extLst>
          </p:cNvPr>
          <p:cNvSpPr txBox="1"/>
          <p:nvPr/>
        </p:nvSpPr>
        <p:spPr>
          <a:xfrm>
            <a:off x="3657600" y="2830227"/>
            <a:ext cx="527726" cy="261610"/>
          </a:xfrm>
          <a:prstGeom prst="rect">
            <a:avLst/>
          </a:prstGeom>
          <a:noFill/>
        </p:spPr>
        <p:txBody>
          <a:bodyPr wrap="square" rtlCol="0">
            <a:spAutoFit/>
          </a:bodyPr>
          <a:lstStyle/>
          <a:p>
            <a:r>
              <a:rPr lang="en-US" sz="1100" dirty="0"/>
              <a:t>N/A</a:t>
            </a:r>
          </a:p>
        </p:txBody>
      </p:sp>
      <p:sp>
        <p:nvSpPr>
          <p:cNvPr id="23" name="TextBox 22">
            <a:extLst>
              <a:ext uri="{FF2B5EF4-FFF2-40B4-BE49-F238E27FC236}">
                <a16:creationId xmlns:a16="http://schemas.microsoft.com/office/drawing/2014/main" id="{A5DBEE94-C1FD-4967-B766-CD2D48715296}"/>
              </a:ext>
            </a:extLst>
          </p:cNvPr>
          <p:cNvSpPr txBox="1"/>
          <p:nvPr/>
        </p:nvSpPr>
        <p:spPr>
          <a:xfrm>
            <a:off x="3657600" y="3291044"/>
            <a:ext cx="527726" cy="261610"/>
          </a:xfrm>
          <a:prstGeom prst="rect">
            <a:avLst/>
          </a:prstGeom>
          <a:noFill/>
        </p:spPr>
        <p:txBody>
          <a:bodyPr wrap="square" rtlCol="0">
            <a:spAutoFit/>
          </a:bodyPr>
          <a:lstStyle/>
          <a:p>
            <a:r>
              <a:rPr lang="en-US" sz="1100" dirty="0"/>
              <a:t>N/A</a:t>
            </a:r>
          </a:p>
        </p:txBody>
      </p:sp>
      <p:sp>
        <p:nvSpPr>
          <p:cNvPr id="24" name="TextBox 23">
            <a:extLst>
              <a:ext uri="{FF2B5EF4-FFF2-40B4-BE49-F238E27FC236}">
                <a16:creationId xmlns:a16="http://schemas.microsoft.com/office/drawing/2014/main" id="{2307DDA9-18D7-4EEF-A812-FE2E371C3728}"/>
              </a:ext>
            </a:extLst>
          </p:cNvPr>
          <p:cNvSpPr txBox="1"/>
          <p:nvPr/>
        </p:nvSpPr>
        <p:spPr>
          <a:xfrm>
            <a:off x="3657600" y="4057482"/>
            <a:ext cx="527726" cy="261610"/>
          </a:xfrm>
          <a:prstGeom prst="rect">
            <a:avLst/>
          </a:prstGeom>
          <a:noFill/>
        </p:spPr>
        <p:txBody>
          <a:bodyPr wrap="square" rtlCol="0">
            <a:spAutoFit/>
          </a:bodyPr>
          <a:lstStyle/>
          <a:p>
            <a:r>
              <a:rPr lang="en-US" sz="1100" dirty="0"/>
              <a:t>N/A</a:t>
            </a:r>
          </a:p>
        </p:txBody>
      </p:sp>
      <p:sp>
        <p:nvSpPr>
          <p:cNvPr id="25" name="TextBox 24">
            <a:extLst>
              <a:ext uri="{FF2B5EF4-FFF2-40B4-BE49-F238E27FC236}">
                <a16:creationId xmlns:a16="http://schemas.microsoft.com/office/drawing/2014/main" id="{3981401A-9508-43E6-A743-6D3DEA6B71C8}"/>
              </a:ext>
            </a:extLst>
          </p:cNvPr>
          <p:cNvSpPr txBox="1"/>
          <p:nvPr/>
        </p:nvSpPr>
        <p:spPr>
          <a:xfrm>
            <a:off x="3657600" y="5285384"/>
            <a:ext cx="527726" cy="261610"/>
          </a:xfrm>
          <a:prstGeom prst="rect">
            <a:avLst/>
          </a:prstGeom>
          <a:noFill/>
        </p:spPr>
        <p:txBody>
          <a:bodyPr wrap="square" rtlCol="0">
            <a:spAutoFit/>
          </a:bodyPr>
          <a:lstStyle/>
          <a:p>
            <a:r>
              <a:rPr lang="en-US" sz="1100" dirty="0"/>
              <a:t>N/A</a:t>
            </a:r>
          </a:p>
        </p:txBody>
      </p:sp>
    </p:spTree>
    <p:extLst>
      <p:ext uri="{BB962C8B-B14F-4D97-AF65-F5344CB8AC3E}">
        <p14:creationId xmlns:p14="http://schemas.microsoft.com/office/powerpoint/2010/main" val="167966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3" y="2438400"/>
            <a:ext cx="7772400" cy="990600"/>
          </a:xfrm>
        </p:spPr>
        <p:txBody>
          <a:bodyPr rtlCol="0"/>
          <a:lstStyle/>
          <a:p>
            <a:pPr>
              <a:defRPr/>
            </a:pPr>
            <a:r>
              <a:rPr lang="en-US" dirty="0"/>
              <a:t>The Likelihood of Cyberattacks</a:t>
            </a:r>
          </a:p>
        </p:txBody>
      </p:sp>
      <p:sp>
        <p:nvSpPr>
          <p:cNvPr id="143364"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182D2C-ACAE-49FF-AEC6-61BEA63E3246}" type="slidenum">
              <a:rPr lang="en-US" smtClean="0">
                <a:solidFill>
                  <a:srgbClr val="898989"/>
                </a:solidFill>
              </a:rPr>
              <a:pPr fontAlgn="base">
                <a:spcBef>
                  <a:spcPct val="0"/>
                </a:spcBef>
                <a:spcAft>
                  <a:spcPct val="0"/>
                </a:spcAft>
                <a:defRPr/>
              </a:pPr>
              <a:t>9</a:t>
            </a:fld>
            <a:endParaRPr lang="en-US" dirty="0">
              <a:solidFill>
                <a:srgbClr val="898989"/>
              </a:solidFill>
            </a:endParaRPr>
          </a:p>
        </p:txBody>
      </p:sp>
    </p:spTree>
    <p:extLst>
      <p:ext uri="{BB962C8B-B14F-4D97-AF65-F5344CB8AC3E}">
        <p14:creationId xmlns:p14="http://schemas.microsoft.com/office/powerpoint/2010/main" val="2225677198"/>
      </p:ext>
    </p:extLst>
  </p:cSld>
  <p:clrMapOvr>
    <a:masterClrMapping/>
  </p:clrMapOvr>
</p:sld>
</file>

<file path=ppt/theme/theme1.xml><?xml version="1.0" encoding="utf-8"?>
<a:theme xmlns:a="http://schemas.openxmlformats.org/drawingml/2006/main" name="PRC-PPT-Template">
  <a:themeElements>
    <a:clrScheme name="PG PPT Colors">
      <a:dk1>
        <a:sysClr val="windowText" lastClr="000000"/>
      </a:dk1>
      <a:lt1>
        <a:srgbClr val="FFFFFF"/>
      </a:lt1>
      <a:dk2>
        <a:srgbClr val="949D48"/>
      </a:dk2>
      <a:lt2>
        <a:srgbClr val="EEECE4"/>
      </a:lt2>
      <a:accent1>
        <a:srgbClr val="006699"/>
      </a:accent1>
      <a:accent2>
        <a:srgbClr val="A55A26"/>
      </a:accent2>
      <a:accent3>
        <a:srgbClr val="746A7E"/>
      </a:accent3>
      <a:accent4>
        <a:srgbClr val="EA9E2C"/>
      </a:accent4>
      <a:accent5>
        <a:srgbClr val="436983"/>
      </a:accent5>
      <a:accent6>
        <a:srgbClr val="BF3927"/>
      </a:accent6>
      <a:hlink>
        <a:srgbClr val="BB792A"/>
      </a:hlink>
      <a:folHlink>
        <a:srgbClr val="BB792A"/>
      </a:folHlink>
    </a:clrScheme>
    <a:fontScheme name="PRC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rgbClr val="FFFFFF"/>
    </a:lt1>
    <a:dk2>
      <a:srgbClr val="949D48"/>
    </a:dk2>
    <a:lt2>
      <a:srgbClr val="EEECE4"/>
    </a:lt2>
    <a:accent1>
      <a:srgbClr val="006699"/>
    </a:accent1>
    <a:accent2>
      <a:srgbClr val="A55A26"/>
    </a:accent2>
    <a:accent3>
      <a:srgbClr val="746A7E"/>
    </a:accent3>
    <a:accent4>
      <a:srgbClr val="EA9E2C"/>
    </a:accent4>
    <a:accent5>
      <a:srgbClr val="436983"/>
    </a:accent5>
    <a:accent6>
      <a:srgbClr val="BF3927"/>
    </a:accent6>
    <a:hlink>
      <a:srgbClr val="BB792A"/>
    </a:hlink>
    <a:folHlink>
      <a:srgbClr val="BB792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
    <a:dk1>
      <a:sysClr val="windowText" lastClr="000000"/>
    </a:dk1>
    <a:lt1>
      <a:srgbClr val="FFFFFF"/>
    </a:lt1>
    <a:dk2>
      <a:srgbClr val="949D48"/>
    </a:dk2>
    <a:lt2>
      <a:srgbClr val="EEECE4"/>
    </a:lt2>
    <a:accent1>
      <a:srgbClr val="006699"/>
    </a:accent1>
    <a:accent2>
      <a:srgbClr val="A55A26"/>
    </a:accent2>
    <a:accent3>
      <a:srgbClr val="746A7E"/>
    </a:accent3>
    <a:accent4>
      <a:srgbClr val="EA9E2C"/>
    </a:accent4>
    <a:accent5>
      <a:srgbClr val="436983"/>
    </a:accent5>
    <a:accent6>
      <a:srgbClr val="BF3927"/>
    </a:accent6>
    <a:hlink>
      <a:srgbClr val="BB792A"/>
    </a:hlink>
    <a:folHlink>
      <a:srgbClr val="BB792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
    <a:dk1>
      <a:sysClr val="windowText" lastClr="000000"/>
    </a:dk1>
    <a:lt1>
      <a:srgbClr val="FFFFFF"/>
    </a:lt1>
    <a:dk2>
      <a:srgbClr val="949D48"/>
    </a:dk2>
    <a:lt2>
      <a:srgbClr val="EEECE4"/>
    </a:lt2>
    <a:accent1>
      <a:srgbClr val="006699"/>
    </a:accent1>
    <a:accent2>
      <a:srgbClr val="A55A26"/>
    </a:accent2>
    <a:accent3>
      <a:srgbClr val="746A7E"/>
    </a:accent3>
    <a:accent4>
      <a:srgbClr val="EA9E2C"/>
    </a:accent4>
    <a:accent5>
      <a:srgbClr val="436983"/>
    </a:accent5>
    <a:accent6>
      <a:srgbClr val="BF3927"/>
    </a:accent6>
    <a:hlink>
      <a:srgbClr val="BB792A"/>
    </a:hlink>
    <a:folHlink>
      <a:srgbClr val="BB792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rgbClr val="FFFFFF"/>
    </a:lt1>
    <a:dk2>
      <a:srgbClr val="949D48"/>
    </a:dk2>
    <a:lt2>
      <a:srgbClr val="EEECE4"/>
    </a:lt2>
    <a:accent1>
      <a:srgbClr val="006699"/>
    </a:accent1>
    <a:accent2>
      <a:srgbClr val="A55A26"/>
    </a:accent2>
    <a:accent3>
      <a:srgbClr val="746A7E"/>
    </a:accent3>
    <a:accent4>
      <a:srgbClr val="EA9E2C"/>
    </a:accent4>
    <a:accent5>
      <a:srgbClr val="436983"/>
    </a:accent5>
    <a:accent6>
      <a:srgbClr val="BF3927"/>
    </a:accent6>
    <a:hlink>
      <a:srgbClr val="BB792A"/>
    </a:hlink>
    <a:folHlink>
      <a:srgbClr val="BB792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rgbClr val="FFFFFF"/>
    </a:lt1>
    <a:dk2>
      <a:srgbClr val="949D48"/>
    </a:dk2>
    <a:lt2>
      <a:srgbClr val="EEECE4"/>
    </a:lt2>
    <a:accent1>
      <a:srgbClr val="006699"/>
    </a:accent1>
    <a:accent2>
      <a:srgbClr val="A55A26"/>
    </a:accent2>
    <a:accent3>
      <a:srgbClr val="746A7E"/>
    </a:accent3>
    <a:accent4>
      <a:srgbClr val="EA9E2C"/>
    </a:accent4>
    <a:accent5>
      <a:srgbClr val="436983"/>
    </a:accent5>
    <a:accent6>
      <a:srgbClr val="BF3927"/>
    </a:accent6>
    <a:hlink>
      <a:srgbClr val="BB792A"/>
    </a:hlink>
    <a:folHlink>
      <a:srgbClr val="BB792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ysClr val="windowText" lastClr="000000"/>
    </a:dk1>
    <a:lt1>
      <a:srgbClr val="FFFFFF"/>
    </a:lt1>
    <a:dk2>
      <a:srgbClr val="949D48"/>
    </a:dk2>
    <a:lt2>
      <a:srgbClr val="EEECE4"/>
    </a:lt2>
    <a:accent1>
      <a:srgbClr val="006699"/>
    </a:accent1>
    <a:accent2>
      <a:srgbClr val="A55A26"/>
    </a:accent2>
    <a:accent3>
      <a:srgbClr val="746A7E"/>
    </a:accent3>
    <a:accent4>
      <a:srgbClr val="EA9E2C"/>
    </a:accent4>
    <a:accent5>
      <a:srgbClr val="436983"/>
    </a:accent5>
    <a:accent6>
      <a:srgbClr val="BF3927"/>
    </a:accent6>
    <a:hlink>
      <a:srgbClr val="BB792A"/>
    </a:hlink>
    <a:folHlink>
      <a:srgbClr val="BB792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
    <a:dk1>
      <a:sysClr val="windowText" lastClr="000000"/>
    </a:dk1>
    <a:lt1>
      <a:srgbClr val="FFFFFF"/>
    </a:lt1>
    <a:dk2>
      <a:srgbClr val="949D48"/>
    </a:dk2>
    <a:lt2>
      <a:srgbClr val="EEECE4"/>
    </a:lt2>
    <a:accent1>
      <a:srgbClr val="006699"/>
    </a:accent1>
    <a:accent2>
      <a:srgbClr val="A55A26"/>
    </a:accent2>
    <a:accent3>
      <a:srgbClr val="746A7E"/>
    </a:accent3>
    <a:accent4>
      <a:srgbClr val="EA9E2C"/>
    </a:accent4>
    <a:accent5>
      <a:srgbClr val="436983"/>
    </a:accent5>
    <a:accent6>
      <a:srgbClr val="BF3927"/>
    </a:accent6>
    <a:hlink>
      <a:srgbClr val="BB792A"/>
    </a:hlink>
    <a:folHlink>
      <a:srgbClr val="BB792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
    <a:dk1>
      <a:sysClr val="windowText" lastClr="000000"/>
    </a:dk1>
    <a:lt1>
      <a:srgbClr val="FFFFFF"/>
    </a:lt1>
    <a:dk2>
      <a:srgbClr val="949D48"/>
    </a:dk2>
    <a:lt2>
      <a:srgbClr val="EEECE4"/>
    </a:lt2>
    <a:accent1>
      <a:srgbClr val="006699"/>
    </a:accent1>
    <a:accent2>
      <a:srgbClr val="A55A26"/>
    </a:accent2>
    <a:accent3>
      <a:srgbClr val="746A7E"/>
    </a:accent3>
    <a:accent4>
      <a:srgbClr val="EA9E2C"/>
    </a:accent4>
    <a:accent5>
      <a:srgbClr val="436983"/>
    </a:accent5>
    <a:accent6>
      <a:srgbClr val="BF3927"/>
    </a:accent6>
    <a:hlink>
      <a:srgbClr val="BB792A"/>
    </a:hlink>
    <a:folHlink>
      <a:srgbClr val="BB792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
    <a:dk1>
      <a:sysClr val="windowText" lastClr="000000"/>
    </a:dk1>
    <a:lt1>
      <a:srgbClr val="FFFFFF"/>
    </a:lt1>
    <a:dk2>
      <a:srgbClr val="949D48"/>
    </a:dk2>
    <a:lt2>
      <a:srgbClr val="EEECE4"/>
    </a:lt2>
    <a:accent1>
      <a:srgbClr val="006699"/>
    </a:accent1>
    <a:accent2>
      <a:srgbClr val="A55A26"/>
    </a:accent2>
    <a:accent3>
      <a:srgbClr val="746A7E"/>
    </a:accent3>
    <a:accent4>
      <a:srgbClr val="EA9E2C"/>
    </a:accent4>
    <a:accent5>
      <a:srgbClr val="436983"/>
    </a:accent5>
    <a:accent6>
      <a:srgbClr val="BF3927"/>
    </a:accent6>
    <a:hlink>
      <a:srgbClr val="BB792A"/>
    </a:hlink>
    <a:folHlink>
      <a:srgbClr val="BB792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
    <a:dk1>
      <a:sysClr val="windowText" lastClr="000000"/>
    </a:dk1>
    <a:lt1>
      <a:srgbClr val="FFFFFF"/>
    </a:lt1>
    <a:dk2>
      <a:srgbClr val="949D48"/>
    </a:dk2>
    <a:lt2>
      <a:srgbClr val="EEECE4"/>
    </a:lt2>
    <a:accent1>
      <a:srgbClr val="006699"/>
    </a:accent1>
    <a:accent2>
      <a:srgbClr val="A55A26"/>
    </a:accent2>
    <a:accent3>
      <a:srgbClr val="746A7E"/>
    </a:accent3>
    <a:accent4>
      <a:srgbClr val="EA9E2C"/>
    </a:accent4>
    <a:accent5>
      <a:srgbClr val="436983"/>
    </a:accent5>
    <a:accent6>
      <a:srgbClr val="BF3927"/>
    </a:accent6>
    <a:hlink>
      <a:srgbClr val="BB792A"/>
    </a:hlink>
    <a:folHlink>
      <a:srgbClr val="BB792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
    <a:dk1>
      <a:sysClr val="windowText" lastClr="000000"/>
    </a:dk1>
    <a:lt1>
      <a:srgbClr val="FFFFFF"/>
    </a:lt1>
    <a:dk2>
      <a:srgbClr val="949D48"/>
    </a:dk2>
    <a:lt2>
      <a:srgbClr val="EEECE4"/>
    </a:lt2>
    <a:accent1>
      <a:srgbClr val="006699"/>
    </a:accent1>
    <a:accent2>
      <a:srgbClr val="A55A26"/>
    </a:accent2>
    <a:accent3>
      <a:srgbClr val="746A7E"/>
    </a:accent3>
    <a:accent4>
      <a:srgbClr val="EA9E2C"/>
    </a:accent4>
    <a:accent5>
      <a:srgbClr val="436983"/>
    </a:accent5>
    <a:accent6>
      <a:srgbClr val="BF3927"/>
    </a:accent6>
    <a:hlink>
      <a:srgbClr val="BB792A"/>
    </a:hlink>
    <a:folHlink>
      <a:srgbClr val="BB792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PewResearch PPT Template</Template>
  <TotalTime>659</TotalTime>
  <Words>982</Words>
  <Application>Microsoft Office PowerPoint</Application>
  <PresentationFormat>A4 Paper (210x297 mm)</PresentationFormat>
  <Paragraphs>159</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Cambria</vt:lpstr>
      <vt:lpstr>Franklin Gothic Book</vt:lpstr>
      <vt:lpstr>Franklin Gothic Demi</vt:lpstr>
      <vt:lpstr>Georgia</vt:lpstr>
      <vt:lpstr>Times New Roman</vt:lpstr>
      <vt:lpstr>Verdana</vt:lpstr>
      <vt:lpstr>PRC-PPT-Template</vt:lpstr>
      <vt:lpstr>Cyberattacks: How the public thinks about the state of national resilience</vt:lpstr>
      <vt:lpstr>Pew Research Center</vt:lpstr>
      <vt:lpstr>Methodology</vt:lpstr>
      <vt:lpstr>Global threat perceptions</vt:lpstr>
      <vt:lpstr>Global Threats Included in 2018 Survey</vt:lpstr>
      <vt:lpstr>Climate Change is Seen by More Countries as a Top Threat, but Many People Also Name ISIS &amp; Cyberattacks as Top Security Concern</vt:lpstr>
      <vt:lpstr>Across Much of Europe and North America, Climate Change is a Top Concern, but so are ISIS and Cyberattacks</vt:lpstr>
      <vt:lpstr>Publics Around the World Increasingly See Climate Change, Cyberattacks and American Power as Threats</vt:lpstr>
      <vt:lpstr>The Likelihood of Cyberattacks</vt:lpstr>
      <vt:lpstr>People Say Cyberattacks on National Security Information, Public Infrastructure and Elections are Likely in Their Country</vt:lpstr>
      <vt:lpstr>Majorities in Europe, U.S. and Canada Believe Future Cyberattacks Will Breach National Security</vt:lpstr>
      <vt:lpstr>Many in Western Europe, U.S., Canada Believe Future Cyberattacks Will Damage Infrastructure</vt:lpstr>
      <vt:lpstr>Roughly Half in European Nations Believe Cyberattacks Will Result in Election Tampering</vt:lpstr>
      <vt:lpstr>Democrats More Worried Than Republicans About Potential Election Tampering via Cyberattack</vt:lpstr>
      <vt:lpstr>How well prepared is your government?</vt:lpstr>
      <vt:lpstr>Differing Views on How Well Nations are Prepared to  Handle Cyberattacks</vt:lpstr>
      <vt:lpstr>Differing Views on How Well Nations are Prepared to  Handle Cyberattacks</vt:lpstr>
      <vt:lpstr>People Who Support the Party in Power are More Likely to Say Their Country is Ready for Cyberattack</vt:lpstr>
      <vt:lpstr>All Pew Research Center reports are available online at www.pewresearch.org </vt:lpstr>
    </vt:vector>
  </TitlesOfParts>
  <Company>Pew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Audrey Powers</dc:creator>
  <cp:lastModifiedBy>Richard Wike</cp:lastModifiedBy>
  <cp:revision>113</cp:revision>
  <dcterms:created xsi:type="dcterms:W3CDTF">2019-02-07T18:23:35Z</dcterms:created>
  <dcterms:modified xsi:type="dcterms:W3CDTF">2019-02-17T22:01:13Z</dcterms:modified>
</cp:coreProperties>
</file>