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2" r:id="rId2"/>
    <p:sldId id="300" r:id="rId3"/>
    <p:sldId id="291" r:id="rId4"/>
    <p:sldId id="423" r:id="rId5"/>
    <p:sldId id="389" r:id="rId6"/>
    <p:sldId id="384" r:id="rId7"/>
    <p:sldId id="385" r:id="rId8"/>
    <p:sldId id="390" r:id="rId9"/>
    <p:sldId id="392" r:id="rId10"/>
    <p:sldId id="393" r:id="rId11"/>
    <p:sldId id="394" r:id="rId12"/>
    <p:sldId id="395" r:id="rId13"/>
    <p:sldId id="396" r:id="rId14"/>
    <p:sldId id="398" r:id="rId15"/>
    <p:sldId id="400" r:id="rId16"/>
    <p:sldId id="399" r:id="rId17"/>
    <p:sldId id="410" r:id="rId18"/>
    <p:sldId id="305" r:id="rId19"/>
    <p:sldId id="315" r:id="rId20"/>
    <p:sldId id="260" r:id="rId21"/>
    <p:sldId id="360" r:id="rId2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a Mordecai" initials="MM" lastIdx="5" clrIdx="0">
    <p:extLst>
      <p:ext uri="{19B8F6BF-5375-455C-9EA6-DF929625EA0E}">
        <p15:presenceInfo xmlns:p15="http://schemas.microsoft.com/office/powerpoint/2012/main" userId="S-1-5-21-348236861-3921275564-2774298785-46264" providerId="AD"/>
      </p:ext>
    </p:extLst>
  </p:cmAuthor>
  <p:cmAuthor id="2" name="Jeremiah Cha" initials="JC" lastIdx="12" clrIdx="1">
    <p:extLst>
      <p:ext uri="{19B8F6BF-5375-455C-9EA6-DF929625EA0E}">
        <p15:presenceInfo xmlns:p15="http://schemas.microsoft.com/office/powerpoint/2012/main" userId="S-1-5-21-348236861-3921275564-2774298785-46265" providerId="AD"/>
      </p:ext>
    </p:extLst>
  </p:cmAuthor>
  <p:cmAuthor id="3" name="James &quot;Jeb&quot; Bell" initials="J&quot;B" lastIdx="6" clrIdx="2">
    <p:extLst>
      <p:ext uri="{19B8F6BF-5375-455C-9EA6-DF929625EA0E}">
        <p15:presenceInfo xmlns:p15="http://schemas.microsoft.com/office/powerpoint/2012/main" userId="S-1-5-21-348236861-3921275564-2774298785-368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91DA"/>
    <a:srgbClr val="387668"/>
    <a:srgbClr val="004263"/>
    <a:srgbClr val="479786"/>
    <a:srgbClr val="479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5" autoAdjust="0"/>
    <p:restoredTop sz="86424" autoAdjust="0"/>
  </p:normalViewPr>
  <p:slideViewPr>
    <p:cSldViewPr>
      <p:cViewPr varScale="1">
        <p:scale>
          <a:sx n="58" d="100"/>
          <a:sy n="58" d="100"/>
        </p:scale>
        <p:origin x="1460" y="5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1614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883702926526161"/>
          <c:y val="3.9215686274509803E-2"/>
          <c:w val="0.59424188405944733"/>
          <c:h val="0.92513368983957223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5C5-43E3-A0CB-9C86DE2AB2F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85%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C5-43E3-A0CB-9C86DE2AB2F6}"/>
                </c:ext>
              </c:extLst>
            </c:dLbl>
            <c:spPr>
              <a:noFill/>
              <a:ln>
                <a:prstDash val="sysDot"/>
              </a:ln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'Bar-multiples (2)'!$B$6:$B$14</c:f>
              <c:strCache>
                <c:ptCount val="9"/>
                <c:pt idx="0">
                  <c:v>Poland</c:v>
                </c:pt>
                <c:pt idx="1">
                  <c:v>East Germany*</c:v>
                </c:pt>
                <c:pt idx="2">
                  <c:v>Czech Rep.</c:v>
                </c:pt>
                <c:pt idx="3">
                  <c:v>Slovakia</c:v>
                </c:pt>
                <c:pt idx="4">
                  <c:v>Hungary</c:v>
                </c:pt>
                <c:pt idx="5">
                  <c:v>Lithuania</c:v>
                </c:pt>
                <c:pt idx="6">
                  <c:v>Bulgaria</c:v>
                </c:pt>
                <c:pt idx="7">
                  <c:v>Ukraine</c:v>
                </c:pt>
                <c:pt idx="8">
                  <c:v>Russia</c:v>
                </c:pt>
              </c:strCache>
            </c:strRef>
          </c:cat>
          <c:val>
            <c:numRef>
              <c:f>'Bar-multiples (2)'!$C$6:$C$14</c:f>
              <c:numCache>
                <c:formatCode>0</c:formatCode>
                <c:ptCount val="9"/>
                <c:pt idx="0">
                  <c:v>85</c:v>
                </c:pt>
                <c:pt idx="1">
                  <c:v>85</c:v>
                </c:pt>
                <c:pt idx="2">
                  <c:v>82</c:v>
                </c:pt>
                <c:pt idx="3">
                  <c:v>74</c:v>
                </c:pt>
                <c:pt idx="4">
                  <c:v>72</c:v>
                </c:pt>
                <c:pt idx="5">
                  <c:v>70</c:v>
                </c:pt>
                <c:pt idx="6">
                  <c:v>54</c:v>
                </c:pt>
                <c:pt idx="7">
                  <c:v>51</c:v>
                </c:pt>
                <c:pt idx="8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C5-43E3-A0CB-9C86DE2AB2F6}"/>
            </c:ext>
          </c:extLst>
        </c:ser>
        <c:ser>
          <c:idx val="1"/>
          <c:order val="1"/>
          <c:spPr>
            <a:noFill/>
            <a:ln>
              <a:noFill/>
            </a:ln>
          </c:spPr>
          <c:invertIfNegative val="0"/>
          <c:cat>
            <c:strRef>
              <c:f>'Bar-multiples (2)'!$B$6:$B$14</c:f>
              <c:strCache>
                <c:ptCount val="9"/>
                <c:pt idx="0">
                  <c:v>Poland</c:v>
                </c:pt>
                <c:pt idx="1">
                  <c:v>East Germany*</c:v>
                </c:pt>
                <c:pt idx="2">
                  <c:v>Czech Rep.</c:v>
                </c:pt>
                <c:pt idx="3">
                  <c:v>Slovakia</c:v>
                </c:pt>
                <c:pt idx="4">
                  <c:v>Hungary</c:v>
                </c:pt>
                <c:pt idx="5">
                  <c:v>Lithuania</c:v>
                </c:pt>
                <c:pt idx="6">
                  <c:v>Bulgaria</c:v>
                </c:pt>
                <c:pt idx="7">
                  <c:v>Ukraine</c:v>
                </c:pt>
                <c:pt idx="8">
                  <c:v>Russia</c:v>
                </c:pt>
              </c:strCache>
            </c:strRef>
          </c:cat>
          <c:val>
            <c:numRef>
              <c:f>'Bar-multiples (2)'!$D$6:$D$14</c:f>
              <c:numCache>
                <c:formatCode>0</c:formatCode>
                <c:ptCount val="9"/>
                <c:pt idx="0">
                  <c:v>15</c:v>
                </c:pt>
                <c:pt idx="1">
                  <c:v>15</c:v>
                </c:pt>
                <c:pt idx="2">
                  <c:v>18</c:v>
                </c:pt>
                <c:pt idx="3">
                  <c:v>26</c:v>
                </c:pt>
                <c:pt idx="4">
                  <c:v>28</c:v>
                </c:pt>
                <c:pt idx="5">
                  <c:v>30</c:v>
                </c:pt>
                <c:pt idx="6">
                  <c:v>46</c:v>
                </c:pt>
                <c:pt idx="7">
                  <c:v>49</c:v>
                </c:pt>
                <c:pt idx="8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C5-43E3-A0CB-9C86DE2AB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08903808"/>
        <c:axId val="108909696"/>
      </c:barChart>
      <c:catAx>
        <c:axId val="10890380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>
                <a:latin typeface="Franklin Gothic Book" panose="020B0503020102020204" pitchFamily="34" charset="0"/>
              </a:defRPr>
            </a:pPr>
            <a:endParaRPr lang="en-US"/>
          </a:p>
        </c:txPr>
        <c:crossAx val="108909696"/>
        <c:crosses val="autoZero"/>
        <c:auto val="1"/>
        <c:lblAlgn val="ctr"/>
        <c:lblOffset val="0"/>
        <c:noMultiLvlLbl val="0"/>
      </c:catAx>
      <c:valAx>
        <c:axId val="10890969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one"/>
        <c:crossAx val="1089038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231697751881918"/>
          <c:y val="4.1759512681235698E-2"/>
          <c:w val="0.65768296991722186"/>
          <c:h val="0.92361111111111105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invertIfNegative val="0"/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2B8-4ED8-8E48-7300976E35FF}"/>
              </c:ext>
            </c:extLst>
          </c:dPt>
          <c:dLbls>
            <c:dLbl>
              <c:idx val="8"/>
              <c:tx>
                <c:rich>
                  <a:bodyPr/>
                  <a:lstStyle/>
                  <a:p>
                    <a:fld id="{7D63E4BD-8563-4758-99EE-3DB854636DB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E0B-4E7C-9DC8-7320BFDE9EB6}"/>
                </c:ext>
              </c:extLst>
            </c:dLbl>
            <c:spPr>
              <a:noFill/>
              <a:ln>
                <a:prstDash val="sysDot"/>
              </a:ln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'Bar-multiples (2)'!$B$6:$B$14</c:f>
              <c:strCache>
                <c:ptCount val="9"/>
                <c:pt idx="0">
                  <c:v>East Germany</c:v>
                </c:pt>
                <c:pt idx="1">
                  <c:v>Poland</c:v>
                </c:pt>
                <c:pt idx="2">
                  <c:v>Czech Republic</c:v>
                </c:pt>
                <c:pt idx="3">
                  <c:v>Slovakia</c:v>
                </c:pt>
                <c:pt idx="4">
                  <c:v>Hungary</c:v>
                </c:pt>
                <c:pt idx="5">
                  <c:v>Lithuania</c:v>
                </c:pt>
                <c:pt idx="6">
                  <c:v>Bulgaria</c:v>
                </c:pt>
                <c:pt idx="7">
                  <c:v>Ukraine</c:v>
                </c:pt>
                <c:pt idx="8">
                  <c:v>Russia</c:v>
                </c:pt>
              </c:strCache>
            </c:strRef>
          </c:cat>
          <c:val>
            <c:numRef>
              <c:f>'Bar-multiples (2)'!$F$6:$F$14</c:f>
              <c:numCache>
                <c:formatCode>0</c:formatCode>
                <c:ptCount val="9"/>
                <c:pt idx="0">
                  <c:v>38</c:v>
                </c:pt>
                <c:pt idx="1">
                  <c:v>47</c:v>
                </c:pt>
                <c:pt idx="2">
                  <c:v>55</c:v>
                </c:pt>
                <c:pt idx="3">
                  <c:v>69</c:v>
                </c:pt>
                <c:pt idx="4">
                  <c:v>70</c:v>
                </c:pt>
                <c:pt idx="5">
                  <c:v>71</c:v>
                </c:pt>
                <c:pt idx="6">
                  <c:v>76</c:v>
                </c:pt>
                <c:pt idx="7">
                  <c:v>83</c:v>
                </c:pt>
                <c:pt idx="8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B8-4ED8-8E48-7300976E35FF}"/>
            </c:ext>
          </c:extLst>
        </c:ser>
        <c:ser>
          <c:idx val="1"/>
          <c:order val="1"/>
          <c:tx>
            <c:strRef>
              <c:f>'Bar-multiples (2)'!$G$6:$G$14</c:f>
              <c:strCache>
                <c:ptCount val="9"/>
                <c:pt idx="0">
                  <c:v>62</c:v>
                </c:pt>
                <c:pt idx="1">
                  <c:v>53</c:v>
                </c:pt>
                <c:pt idx="2">
                  <c:v>45</c:v>
                </c:pt>
                <c:pt idx="3">
                  <c:v>31</c:v>
                </c:pt>
                <c:pt idx="4">
                  <c:v>30</c:v>
                </c:pt>
                <c:pt idx="5">
                  <c:v>29</c:v>
                </c:pt>
                <c:pt idx="6">
                  <c:v>24</c:v>
                </c:pt>
                <c:pt idx="7">
                  <c:v>17</c:v>
                </c:pt>
                <c:pt idx="8">
                  <c:v>15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'Bar-multiples (2)'!$B$6:$B$14</c:f>
              <c:strCache>
                <c:ptCount val="9"/>
                <c:pt idx="0">
                  <c:v>East Germany</c:v>
                </c:pt>
                <c:pt idx="1">
                  <c:v>Poland</c:v>
                </c:pt>
                <c:pt idx="2">
                  <c:v>Czech Republic</c:v>
                </c:pt>
                <c:pt idx="3">
                  <c:v>Slovakia</c:v>
                </c:pt>
                <c:pt idx="4">
                  <c:v>Hungary</c:v>
                </c:pt>
                <c:pt idx="5">
                  <c:v>Lithuania</c:v>
                </c:pt>
                <c:pt idx="6">
                  <c:v>Bulgaria</c:v>
                </c:pt>
                <c:pt idx="7">
                  <c:v>Ukraine</c:v>
                </c:pt>
                <c:pt idx="8">
                  <c:v>Russia</c:v>
                </c:pt>
              </c:strCache>
            </c:strRef>
          </c:cat>
          <c:val>
            <c:numRef>
              <c:f>'Bar-multiples (2)'!$G$6:$G$14</c:f>
              <c:numCache>
                <c:formatCode>0</c:formatCode>
                <c:ptCount val="9"/>
                <c:pt idx="0">
                  <c:v>62</c:v>
                </c:pt>
                <c:pt idx="1">
                  <c:v>53</c:v>
                </c:pt>
                <c:pt idx="2">
                  <c:v>45</c:v>
                </c:pt>
                <c:pt idx="3">
                  <c:v>31</c:v>
                </c:pt>
                <c:pt idx="4">
                  <c:v>30</c:v>
                </c:pt>
                <c:pt idx="5">
                  <c:v>29</c:v>
                </c:pt>
                <c:pt idx="6">
                  <c:v>24</c:v>
                </c:pt>
                <c:pt idx="7">
                  <c:v>17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B8-4ED8-8E48-7300976E3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08947328"/>
        <c:axId val="108948864"/>
      </c:barChart>
      <c:catAx>
        <c:axId val="108947328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one"/>
        <c:crossAx val="108948864"/>
        <c:crosses val="autoZero"/>
        <c:auto val="1"/>
        <c:lblAlgn val="ctr"/>
        <c:lblOffset val="0"/>
        <c:noMultiLvlLbl val="0"/>
      </c:catAx>
      <c:valAx>
        <c:axId val="10894886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108947328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29275885968798"/>
          <c:y val="7.5346849653552053E-2"/>
          <c:w val="0.7958226402255274"/>
          <c:h val="0.9238977224238680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'Q17 Three way bar'!$C$2</c:f>
              <c:strCache>
                <c:ptCount val="1"/>
                <c:pt idx="0">
                  <c:v>Better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A0B762B-E2F9-42A4-999C-2AB60C7D6772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EC-458E-876A-4D6AF23E41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'Q17 Three way bar'!$B$3:$B$10</c:f>
              <c:strCache>
                <c:ptCount val="8"/>
                <c:pt idx="0">
                  <c:v>Poland</c:v>
                </c:pt>
                <c:pt idx="1">
                  <c:v>Czech Rep.</c:v>
                </c:pt>
                <c:pt idx="2">
                  <c:v>Lithuania</c:v>
                </c:pt>
                <c:pt idx="3">
                  <c:v>Hungary</c:v>
                </c:pt>
                <c:pt idx="4">
                  <c:v>Slovakia</c:v>
                </c:pt>
                <c:pt idx="5">
                  <c:v>Russia</c:v>
                </c:pt>
                <c:pt idx="6">
                  <c:v>Ukraine</c:v>
                </c:pt>
                <c:pt idx="7">
                  <c:v>Bulgaria</c:v>
                </c:pt>
              </c:strCache>
            </c:strRef>
          </c:cat>
          <c:val>
            <c:numRef>
              <c:f>'Q17 Three way bar'!$C$3:$C$10</c:f>
              <c:numCache>
                <c:formatCode>0</c:formatCode>
                <c:ptCount val="8"/>
                <c:pt idx="0">
                  <c:v>74</c:v>
                </c:pt>
                <c:pt idx="1">
                  <c:v>61</c:v>
                </c:pt>
                <c:pt idx="2">
                  <c:v>56</c:v>
                </c:pt>
                <c:pt idx="3">
                  <c:v>47</c:v>
                </c:pt>
                <c:pt idx="4">
                  <c:v>45</c:v>
                </c:pt>
                <c:pt idx="5">
                  <c:v>27</c:v>
                </c:pt>
                <c:pt idx="6">
                  <c:v>25</c:v>
                </c:pt>
                <c:pt idx="7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EC-458E-876A-4D6AF23E416D}"/>
            </c:ext>
          </c:extLst>
        </c:ser>
        <c:ser>
          <c:idx val="1"/>
          <c:order val="1"/>
          <c:tx>
            <c:strRef>
              <c:f>'Q17 Three way bar'!$D$2</c:f>
              <c:strCache>
                <c:ptCount val="1"/>
                <c:pt idx="0">
                  <c:v>About the same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5EBE703-3969-4A79-804E-2291775D3D28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CEC-458E-876A-4D6AF23E41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ysClr val="windowText" lastClr="000000"/>
                    </a:solidFill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'Q17 Three way bar'!$B$3:$B$10</c:f>
              <c:strCache>
                <c:ptCount val="8"/>
                <c:pt idx="0">
                  <c:v>Poland</c:v>
                </c:pt>
                <c:pt idx="1">
                  <c:v>Czech Rep.</c:v>
                </c:pt>
                <c:pt idx="2">
                  <c:v>Lithuania</c:v>
                </c:pt>
                <c:pt idx="3">
                  <c:v>Hungary</c:v>
                </c:pt>
                <c:pt idx="4">
                  <c:v>Slovakia</c:v>
                </c:pt>
                <c:pt idx="5">
                  <c:v>Russia</c:v>
                </c:pt>
                <c:pt idx="6">
                  <c:v>Ukraine</c:v>
                </c:pt>
                <c:pt idx="7">
                  <c:v>Bulgaria</c:v>
                </c:pt>
              </c:strCache>
            </c:strRef>
          </c:cat>
          <c:val>
            <c:numRef>
              <c:f>'Q17 Three way bar'!$D$3:$D$10</c:f>
              <c:numCache>
                <c:formatCode>0</c:formatCode>
                <c:ptCount val="8"/>
                <c:pt idx="0">
                  <c:v>14</c:v>
                </c:pt>
                <c:pt idx="1">
                  <c:v>16</c:v>
                </c:pt>
                <c:pt idx="2">
                  <c:v>12</c:v>
                </c:pt>
                <c:pt idx="3">
                  <c:v>14</c:v>
                </c:pt>
                <c:pt idx="4">
                  <c:v>13</c:v>
                </c:pt>
                <c:pt idx="5">
                  <c:v>13</c:v>
                </c:pt>
                <c:pt idx="6">
                  <c:v>12</c:v>
                </c:pt>
                <c:pt idx="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EC-458E-876A-4D6AF23E416D}"/>
            </c:ext>
          </c:extLst>
        </c:ser>
        <c:ser>
          <c:idx val="2"/>
          <c:order val="2"/>
          <c:tx>
            <c:strRef>
              <c:f>'Q17 Three way bar'!$E$2</c:f>
              <c:strCache>
                <c:ptCount val="1"/>
                <c:pt idx="0">
                  <c:v>Worse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682F01C-2306-46FF-8065-70E715E64B3C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CEC-458E-876A-4D6AF23E41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'Q17 Three way bar'!$B$3:$B$10</c:f>
              <c:strCache>
                <c:ptCount val="8"/>
                <c:pt idx="0">
                  <c:v>Poland</c:v>
                </c:pt>
                <c:pt idx="1">
                  <c:v>Czech Rep.</c:v>
                </c:pt>
                <c:pt idx="2">
                  <c:v>Lithuania</c:v>
                </c:pt>
                <c:pt idx="3">
                  <c:v>Hungary</c:v>
                </c:pt>
                <c:pt idx="4">
                  <c:v>Slovakia</c:v>
                </c:pt>
                <c:pt idx="5">
                  <c:v>Russia</c:v>
                </c:pt>
                <c:pt idx="6">
                  <c:v>Ukraine</c:v>
                </c:pt>
                <c:pt idx="7">
                  <c:v>Bulgaria</c:v>
                </c:pt>
              </c:strCache>
            </c:strRef>
          </c:cat>
          <c:val>
            <c:numRef>
              <c:f>'Q17 Three way bar'!$E$3:$E$10</c:f>
              <c:numCache>
                <c:formatCode>0</c:formatCode>
                <c:ptCount val="8"/>
                <c:pt idx="0">
                  <c:v>9</c:v>
                </c:pt>
                <c:pt idx="1">
                  <c:v>17</c:v>
                </c:pt>
                <c:pt idx="2">
                  <c:v>25</c:v>
                </c:pt>
                <c:pt idx="3">
                  <c:v>31</c:v>
                </c:pt>
                <c:pt idx="4">
                  <c:v>38</c:v>
                </c:pt>
                <c:pt idx="5">
                  <c:v>53</c:v>
                </c:pt>
                <c:pt idx="6">
                  <c:v>54</c:v>
                </c:pt>
                <c:pt idx="7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EC-458E-876A-4D6AF23E4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60785408"/>
        <c:axId val="60786944"/>
      </c:barChart>
      <c:catAx>
        <c:axId val="6078540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>
                <a:latin typeface="Franklin Gothic Book" pitchFamily="34" charset="0"/>
              </a:defRPr>
            </a:pPr>
            <a:endParaRPr lang="en-US"/>
          </a:p>
        </c:txPr>
        <c:crossAx val="60786944"/>
        <c:crosses val="autoZero"/>
        <c:auto val="1"/>
        <c:lblAlgn val="ctr"/>
        <c:lblOffset val="0"/>
        <c:noMultiLvlLbl val="0"/>
      </c:catAx>
      <c:valAx>
        <c:axId val="60786944"/>
        <c:scaling>
          <c:orientation val="minMax"/>
          <c:max val="97"/>
          <c:min val="0"/>
        </c:scaling>
        <c:delete val="1"/>
        <c:axPos val="t"/>
        <c:numFmt formatCode="0" sourceLinked="1"/>
        <c:majorTickMark val="none"/>
        <c:minorTickMark val="none"/>
        <c:tickLblPos val="none"/>
        <c:crossAx val="60785408"/>
        <c:crosses val="autoZero"/>
        <c:crossBetween val="between"/>
      </c:valAx>
      <c:spPr>
        <a:noFill/>
        <a:ln>
          <a:noFill/>
        </a:ln>
      </c:spPr>
    </c:plotArea>
    <c:legend>
      <c:legendPos val="t"/>
      <c:legendEntry>
        <c:idx val="0"/>
        <c:txPr>
          <a:bodyPr/>
          <a:lstStyle/>
          <a:p>
            <a:pPr>
              <a:defRPr sz="1600" b="0">
                <a:latin typeface="Franklin Gothic Book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 b="0">
                <a:latin typeface="Franklin Gothic Book" pitchFamily="34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600" b="0">
                <a:latin typeface="Franklin Gothic Book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3594755516671528"/>
          <c:y val="1.1774412124615785E-3"/>
          <c:w val="0.8509477981918927"/>
          <c:h val="9.5329958722276759E-2"/>
        </c:manualLayout>
      </c:layout>
      <c:overlay val="0"/>
      <c:txPr>
        <a:bodyPr/>
        <a:lstStyle/>
        <a:p>
          <a:pPr>
            <a:defRPr sz="1600" b="0">
              <a:latin typeface="Franklin Gothic Book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325863113264684"/>
          <c:y val="6.2308061475824232E-2"/>
          <c:w val="0.84254828723332653"/>
          <c:h val="0.91771067700050679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tx2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1CBEDE8-C0B6-466E-88B5-3D9FBB2E1398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AFF-4905-9C74-C938E28CAE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'Q20a-c'!$A$3:$A$9</c:f>
              <c:strCache>
                <c:ptCount val="7"/>
                <c:pt idx="0">
                  <c:v>Bulgaria</c:v>
                </c:pt>
                <c:pt idx="1">
                  <c:v>Czech Rep.</c:v>
                </c:pt>
                <c:pt idx="2">
                  <c:v>Slovakia</c:v>
                </c:pt>
                <c:pt idx="3">
                  <c:v>Poland</c:v>
                </c:pt>
                <c:pt idx="4">
                  <c:v>Hungary</c:v>
                </c:pt>
                <c:pt idx="5">
                  <c:v>Ukraine</c:v>
                </c:pt>
                <c:pt idx="6">
                  <c:v>Russia</c:v>
                </c:pt>
              </c:strCache>
            </c:strRef>
          </c:cat>
          <c:val>
            <c:numRef>
              <c:f>'Q20a-c'!$B$3:$B$9</c:f>
              <c:numCache>
                <c:formatCode>General</c:formatCode>
                <c:ptCount val="7"/>
                <c:pt idx="0">
                  <c:v>96</c:v>
                </c:pt>
                <c:pt idx="1">
                  <c:v>91</c:v>
                </c:pt>
                <c:pt idx="2">
                  <c:v>91</c:v>
                </c:pt>
                <c:pt idx="3">
                  <c:v>89</c:v>
                </c:pt>
                <c:pt idx="4">
                  <c:v>89</c:v>
                </c:pt>
                <c:pt idx="5">
                  <c:v>88</c:v>
                </c:pt>
                <c:pt idx="6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FF-4905-9C74-C938E28CAE8C}"/>
            </c:ext>
          </c:extLst>
        </c:ser>
        <c:ser>
          <c:idx val="1"/>
          <c:order val="1"/>
          <c:spPr>
            <a:solidFill>
              <a:sysClr val="window" lastClr="FFFFFF"/>
            </a:solidFill>
          </c:spPr>
          <c:invertIfNegative val="0"/>
          <c:cat>
            <c:strRef>
              <c:f>'Q20a-c'!$A$3:$A$9</c:f>
              <c:strCache>
                <c:ptCount val="7"/>
                <c:pt idx="0">
                  <c:v>Bulgaria</c:v>
                </c:pt>
                <c:pt idx="1">
                  <c:v>Czech Rep.</c:v>
                </c:pt>
                <c:pt idx="2">
                  <c:v>Slovakia</c:v>
                </c:pt>
                <c:pt idx="3">
                  <c:v>Poland</c:v>
                </c:pt>
                <c:pt idx="4">
                  <c:v>Hungary</c:v>
                </c:pt>
                <c:pt idx="5">
                  <c:v>Ukraine</c:v>
                </c:pt>
                <c:pt idx="6">
                  <c:v>Russia</c:v>
                </c:pt>
              </c:strCache>
            </c:strRef>
          </c:cat>
          <c:val>
            <c:numRef>
              <c:f>'Q20a-c'!$C$3:$C$9</c:f>
              <c:numCache>
                <c:formatCode>General</c:formatCode>
                <c:ptCount val="7"/>
                <c:pt idx="0">
                  <c:v>14</c:v>
                </c:pt>
                <c:pt idx="1">
                  <c:v>19</c:v>
                </c:pt>
                <c:pt idx="2">
                  <c:v>19</c:v>
                </c:pt>
                <c:pt idx="3">
                  <c:v>21</c:v>
                </c:pt>
                <c:pt idx="4">
                  <c:v>21</c:v>
                </c:pt>
                <c:pt idx="5">
                  <c:v>22</c:v>
                </c:pt>
                <c:pt idx="6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FF-4905-9C74-C938E28CAE8C}"/>
            </c:ext>
          </c:extLst>
        </c:ser>
        <c:ser>
          <c:idx val="2"/>
          <c:order val="2"/>
          <c:spPr>
            <a:solidFill>
              <a:schemeClr val="tx2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2D6A85C-FFAF-4ABA-955D-EE88FB728AE6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AFF-4905-9C74-C938E28CAE8C}"/>
                </c:ext>
              </c:extLst>
            </c:dLbl>
            <c:dLbl>
              <c:idx val="8"/>
              <c:layout>
                <c:manualLayout>
                  <c:x val="5.6079083494748945E-2"/>
                  <c:y val="1.947572516401968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FF-4905-9C74-C938E28CAE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'Q20a-c'!$A$3:$A$9</c:f>
              <c:strCache>
                <c:ptCount val="7"/>
                <c:pt idx="0">
                  <c:v>Bulgaria</c:v>
                </c:pt>
                <c:pt idx="1">
                  <c:v>Czech Rep.</c:v>
                </c:pt>
                <c:pt idx="2">
                  <c:v>Slovakia</c:v>
                </c:pt>
                <c:pt idx="3">
                  <c:v>Poland</c:v>
                </c:pt>
                <c:pt idx="4">
                  <c:v>Hungary</c:v>
                </c:pt>
                <c:pt idx="5">
                  <c:v>Ukraine</c:v>
                </c:pt>
                <c:pt idx="6">
                  <c:v>Russia</c:v>
                </c:pt>
              </c:strCache>
            </c:strRef>
          </c:cat>
          <c:val>
            <c:numRef>
              <c:f>'Q20a-c'!$D$3:$D$9</c:f>
              <c:numCache>
                <c:formatCode>General</c:formatCode>
                <c:ptCount val="7"/>
                <c:pt idx="0">
                  <c:v>77</c:v>
                </c:pt>
                <c:pt idx="1">
                  <c:v>89</c:v>
                </c:pt>
                <c:pt idx="2">
                  <c:v>80</c:v>
                </c:pt>
                <c:pt idx="3">
                  <c:v>89</c:v>
                </c:pt>
                <c:pt idx="4">
                  <c:v>78</c:v>
                </c:pt>
                <c:pt idx="5">
                  <c:v>89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FF-4905-9C74-C938E28CAE8C}"/>
            </c:ext>
          </c:extLst>
        </c:ser>
        <c:ser>
          <c:idx val="3"/>
          <c:order val="3"/>
          <c:spPr>
            <a:solidFill>
              <a:sysClr val="window" lastClr="FFFFFF"/>
            </a:solidFill>
          </c:spPr>
          <c:invertIfNegative val="0"/>
          <c:cat>
            <c:strRef>
              <c:f>'Q20a-c'!$A$3:$A$9</c:f>
              <c:strCache>
                <c:ptCount val="7"/>
                <c:pt idx="0">
                  <c:v>Bulgaria</c:v>
                </c:pt>
                <c:pt idx="1">
                  <c:v>Czech Rep.</c:v>
                </c:pt>
                <c:pt idx="2">
                  <c:v>Slovakia</c:v>
                </c:pt>
                <c:pt idx="3">
                  <c:v>Poland</c:v>
                </c:pt>
                <c:pt idx="4">
                  <c:v>Hungary</c:v>
                </c:pt>
                <c:pt idx="5">
                  <c:v>Ukraine</c:v>
                </c:pt>
                <c:pt idx="6">
                  <c:v>Russia</c:v>
                </c:pt>
              </c:strCache>
            </c:strRef>
          </c:cat>
          <c:val>
            <c:numRef>
              <c:f>'Q20a-c'!$E$3:$E$9</c:f>
              <c:numCache>
                <c:formatCode>General</c:formatCode>
                <c:ptCount val="7"/>
                <c:pt idx="0">
                  <c:v>33</c:v>
                </c:pt>
                <c:pt idx="1">
                  <c:v>21</c:v>
                </c:pt>
                <c:pt idx="2">
                  <c:v>30</c:v>
                </c:pt>
                <c:pt idx="3">
                  <c:v>21</c:v>
                </c:pt>
                <c:pt idx="4">
                  <c:v>32</c:v>
                </c:pt>
                <c:pt idx="5">
                  <c:v>21</c:v>
                </c:pt>
                <c:pt idx="6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FF-4905-9C74-C938E28CAE8C}"/>
            </c:ext>
          </c:extLst>
        </c:ser>
        <c:ser>
          <c:idx val="4"/>
          <c:order val="4"/>
          <c:spPr>
            <a:solidFill>
              <a:schemeClr val="tx2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8F356AF-237F-4525-9289-462B10DA9231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AFF-4905-9C74-C938E28CAE8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34B1F0D-62B5-4FCB-80FF-DD2F7AF18DE2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3AFF-4905-9C74-C938E28CAE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'Q20a-c'!$A$3:$A$9</c:f>
              <c:strCache>
                <c:ptCount val="7"/>
                <c:pt idx="0">
                  <c:v>Bulgaria</c:v>
                </c:pt>
                <c:pt idx="1">
                  <c:v>Czech Rep.</c:v>
                </c:pt>
                <c:pt idx="2">
                  <c:v>Slovakia</c:v>
                </c:pt>
                <c:pt idx="3">
                  <c:v>Poland</c:v>
                </c:pt>
                <c:pt idx="4">
                  <c:v>Hungary</c:v>
                </c:pt>
                <c:pt idx="5">
                  <c:v>Ukraine</c:v>
                </c:pt>
                <c:pt idx="6">
                  <c:v>Russia</c:v>
                </c:pt>
              </c:strCache>
            </c:strRef>
          </c:cat>
          <c:val>
            <c:numRef>
              <c:f>'Q20a-c'!$F$3:$F$9</c:f>
              <c:numCache>
                <c:formatCode>General</c:formatCode>
                <c:ptCount val="7"/>
                <c:pt idx="0">
                  <c:v>19</c:v>
                </c:pt>
                <c:pt idx="1">
                  <c:v>54</c:v>
                </c:pt>
                <c:pt idx="2">
                  <c:v>42</c:v>
                </c:pt>
                <c:pt idx="3">
                  <c:v>68</c:v>
                </c:pt>
                <c:pt idx="4">
                  <c:v>41</c:v>
                </c:pt>
                <c:pt idx="5">
                  <c:v>21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AFF-4905-9C74-C938E28CA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6416768"/>
        <c:axId val="106897792"/>
      </c:barChart>
      <c:catAx>
        <c:axId val="10641676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>
                <a:latin typeface="Franklin Gothic Book" panose="020B0503020102020204" pitchFamily="34" charset="0"/>
              </a:defRPr>
            </a:pPr>
            <a:endParaRPr lang="en-US"/>
          </a:p>
        </c:txPr>
        <c:crossAx val="106897792"/>
        <c:crosses val="autoZero"/>
        <c:auto val="1"/>
        <c:lblAlgn val="ctr"/>
        <c:lblOffset val="100"/>
        <c:noMultiLvlLbl val="0"/>
      </c:catAx>
      <c:valAx>
        <c:axId val="106897792"/>
        <c:scaling>
          <c:orientation val="minMax"/>
          <c:max val="300"/>
          <c:min val="0"/>
        </c:scaling>
        <c:delete val="0"/>
        <c:axPos val="t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064167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04042453208634"/>
          <c:y val="6.6911198600174984E-2"/>
          <c:w val="0.86295957546791369"/>
          <c:h val="0.9135850831146107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6699"/>
            </a:solidFill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FD1-4D54-8FF9-327520A84703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FD1-4D54-8FF9-327520A8470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367183A-6873-405B-A8EB-8383F1C686A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FD1-4D54-8FF9-327520A84703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Q50B!$A$4:$A$22</c:f>
              <c:strCache>
                <c:ptCount val="17"/>
                <c:pt idx="0">
                  <c:v>Spain</c:v>
                </c:pt>
                <c:pt idx="1">
                  <c:v>Sweden</c:v>
                </c:pt>
                <c:pt idx="2">
                  <c:v>Slovakia</c:v>
                </c:pt>
                <c:pt idx="3">
                  <c:v>Czech Rep.</c:v>
                </c:pt>
                <c:pt idx="4">
                  <c:v>Poland</c:v>
                </c:pt>
                <c:pt idx="5">
                  <c:v>France</c:v>
                </c:pt>
                <c:pt idx="6">
                  <c:v>Greece</c:v>
                </c:pt>
                <c:pt idx="7">
                  <c:v>Netherlands</c:v>
                </c:pt>
                <c:pt idx="8">
                  <c:v>Bulgaria</c:v>
                </c:pt>
                <c:pt idx="9">
                  <c:v>Germany</c:v>
                </c:pt>
                <c:pt idx="10">
                  <c:v>Italy</c:v>
                </c:pt>
                <c:pt idx="11">
                  <c:v>Lithuania</c:v>
                </c:pt>
                <c:pt idx="12">
                  <c:v>UK </c:v>
                </c:pt>
                <c:pt idx="13">
                  <c:v>Hungary</c:v>
                </c:pt>
                <c:pt idx="15">
                  <c:v>Ukraine</c:v>
                </c:pt>
                <c:pt idx="16">
                  <c:v>Russia</c:v>
                </c:pt>
              </c:strCache>
            </c:strRef>
          </c:cat>
          <c:val>
            <c:numRef>
              <c:f>Q50B!$B$4:$B$22</c:f>
              <c:numCache>
                <c:formatCode>###0</c:formatCode>
                <c:ptCount val="17"/>
                <c:pt idx="0">
                  <c:v>-19</c:v>
                </c:pt>
                <c:pt idx="1">
                  <c:v>-19</c:v>
                </c:pt>
                <c:pt idx="2" formatCode="0">
                  <c:v>-23</c:v>
                </c:pt>
                <c:pt idx="3" formatCode="0">
                  <c:v>-24</c:v>
                </c:pt>
                <c:pt idx="4" formatCode="0">
                  <c:v>-26</c:v>
                </c:pt>
                <c:pt idx="5">
                  <c:v>-31</c:v>
                </c:pt>
                <c:pt idx="6">
                  <c:v>-33</c:v>
                </c:pt>
                <c:pt idx="7">
                  <c:v>-33</c:v>
                </c:pt>
                <c:pt idx="8" formatCode="0">
                  <c:v>-33</c:v>
                </c:pt>
                <c:pt idx="9">
                  <c:v>-36</c:v>
                </c:pt>
                <c:pt idx="10">
                  <c:v>-36</c:v>
                </c:pt>
                <c:pt idx="11" formatCode="0">
                  <c:v>-33</c:v>
                </c:pt>
                <c:pt idx="12">
                  <c:v>-37</c:v>
                </c:pt>
                <c:pt idx="13" formatCode="0">
                  <c:v>-46</c:v>
                </c:pt>
                <c:pt idx="15">
                  <c:v>-21</c:v>
                </c:pt>
                <c:pt idx="16">
                  <c:v>-42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FD1-4D54-8FF9-327520A84703}"/>
            </c:ext>
          </c:extLst>
        </c:ser>
        <c:ser>
          <c:idx val="2"/>
          <c:order val="1"/>
          <c:spPr>
            <a:solidFill>
              <a:srgbClr val="949D48"/>
            </a:solidFill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FD1-4D54-8FF9-327520A84703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FD1-4D54-8FF9-327520A8470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8F0B1DC-C782-4468-A0C0-3DBAF331F39F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FD1-4D54-8FF9-327520A84703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Q50B!$A$4:$A$22</c:f>
              <c:strCache>
                <c:ptCount val="17"/>
                <c:pt idx="0">
                  <c:v>Spain</c:v>
                </c:pt>
                <c:pt idx="1">
                  <c:v>Sweden</c:v>
                </c:pt>
                <c:pt idx="2">
                  <c:v>Slovakia</c:v>
                </c:pt>
                <c:pt idx="3">
                  <c:v>Czech Rep.</c:v>
                </c:pt>
                <c:pt idx="4">
                  <c:v>Poland</c:v>
                </c:pt>
                <c:pt idx="5">
                  <c:v>France</c:v>
                </c:pt>
                <c:pt idx="6">
                  <c:v>Greece</c:v>
                </c:pt>
                <c:pt idx="7">
                  <c:v>Netherlands</c:v>
                </c:pt>
                <c:pt idx="8">
                  <c:v>Bulgaria</c:v>
                </c:pt>
                <c:pt idx="9">
                  <c:v>Germany</c:v>
                </c:pt>
                <c:pt idx="10">
                  <c:v>Italy</c:v>
                </c:pt>
                <c:pt idx="11">
                  <c:v>Lithuania</c:v>
                </c:pt>
                <c:pt idx="12">
                  <c:v>UK </c:v>
                </c:pt>
                <c:pt idx="13">
                  <c:v>Hungary</c:v>
                </c:pt>
                <c:pt idx="15">
                  <c:v>Ukraine</c:v>
                </c:pt>
                <c:pt idx="16">
                  <c:v>Russia</c:v>
                </c:pt>
              </c:strCache>
            </c:strRef>
          </c:cat>
          <c:val>
            <c:numRef>
              <c:f>Q50B!$C$4:$C$22</c:f>
              <c:numCache>
                <c:formatCode>###0</c:formatCode>
                <c:ptCount val="17"/>
                <c:pt idx="0">
                  <c:v>80</c:v>
                </c:pt>
                <c:pt idx="1">
                  <c:v>80</c:v>
                </c:pt>
                <c:pt idx="2">
                  <c:v>75</c:v>
                </c:pt>
                <c:pt idx="3">
                  <c:v>73</c:v>
                </c:pt>
                <c:pt idx="4">
                  <c:v>71</c:v>
                </c:pt>
                <c:pt idx="5">
                  <c:v>67</c:v>
                </c:pt>
                <c:pt idx="6">
                  <c:v>67</c:v>
                </c:pt>
                <c:pt idx="7">
                  <c:v>67</c:v>
                </c:pt>
                <c:pt idx="8">
                  <c:v>62</c:v>
                </c:pt>
                <c:pt idx="9">
                  <c:v>62</c:v>
                </c:pt>
                <c:pt idx="10">
                  <c:v>62</c:v>
                </c:pt>
                <c:pt idx="11">
                  <c:v>61</c:v>
                </c:pt>
                <c:pt idx="12">
                  <c:v>61</c:v>
                </c:pt>
                <c:pt idx="13">
                  <c:v>51</c:v>
                </c:pt>
                <c:pt idx="15">
                  <c:v>74</c:v>
                </c:pt>
                <c:pt idx="16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FD1-4D54-8FF9-327520A84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63687680"/>
        <c:axId val="63689472"/>
      </c:barChart>
      <c:catAx>
        <c:axId val="6368768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800">
                <a:latin typeface="Franklin Gothic Book" pitchFamily="34" charset="0"/>
              </a:defRPr>
            </a:pPr>
            <a:endParaRPr lang="en-US"/>
          </a:p>
        </c:txPr>
        <c:crossAx val="63689472"/>
        <c:crosses val="autoZero"/>
        <c:auto val="1"/>
        <c:lblAlgn val="ctr"/>
        <c:lblOffset val="300"/>
        <c:noMultiLvlLbl val="0"/>
      </c:catAx>
      <c:valAx>
        <c:axId val="63689472"/>
        <c:scaling>
          <c:orientation val="minMax"/>
          <c:max val="82"/>
          <c:min val="-50"/>
        </c:scaling>
        <c:delete val="0"/>
        <c:axPos val="t"/>
        <c:majorGridlines>
          <c:spPr>
            <a:ln w="6350" cap="rnd">
              <a:solidFill>
                <a:sysClr val="windowText" lastClr="000000">
                  <a:tint val="75000"/>
                  <a:shade val="95000"/>
                  <a:satMod val="105000"/>
                  <a:alpha val="0"/>
                </a:sysClr>
              </a:solidFill>
              <a:prstDash val="sysDot"/>
            </a:ln>
          </c:spPr>
        </c:majorGridlines>
        <c:numFmt formatCode="###0" sourceLinked="1"/>
        <c:majorTickMark val="out"/>
        <c:minorTickMark val="none"/>
        <c:tickLblPos val="none"/>
        <c:spPr>
          <a:ln>
            <a:noFill/>
          </a:ln>
        </c:spPr>
        <c:crossAx val="636876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47669874599009"/>
          <c:y val="5.5242442719040656E-2"/>
          <c:w val="0.86052330125400989"/>
          <c:h val="0.9252896209623080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6699"/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9B-4CBC-BF3C-4B07004EF235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9B-4CBC-BF3C-4B07004EF235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9B-4CBC-BF3C-4B07004EF23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9B-4CBC-BF3C-4B07004EF235}"/>
              </c:ext>
            </c:extLst>
          </c:dPt>
          <c:dPt>
            <c:idx val="4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89B-4CBC-BF3C-4B07004EF235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289B-4CBC-BF3C-4B07004EF235}"/>
              </c:ext>
            </c:extLst>
          </c:dPt>
          <c:dLbls>
            <c:dLbl>
              <c:idx val="0"/>
              <c:layout>
                <c:manualLayout>
                  <c:x val="-5.5483931175269757E-2"/>
                  <c:y val="6.561679790026247E-7"/>
                </c:manualLayout>
              </c:layout>
              <c:tx>
                <c:rich>
                  <a:bodyPr/>
                  <a:lstStyle/>
                  <a:p>
                    <a:fld id="{EF0FA357-8463-43E5-BC4A-D1A11A1991C3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89B-4CBC-BF3C-4B07004EF235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'Opposing bars - ALL COUNTRIES'!$A$5:$A$23</c:f>
              <c:strCache>
                <c:ptCount val="17"/>
                <c:pt idx="0">
                  <c:v>Sweden</c:v>
                </c:pt>
                <c:pt idx="1">
                  <c:v>Netherlands</c:v>
                </c:pt>
                <c:pt idx="2">
                  <c:v>Poland</c:v>
                </c:pt>
                <c:pt idx="3">
                  <c:v>Germany</c:v>
                </c:pt>
                <c:pt idx="4">
                  <c:v>Lithuania</c:v>
                </c:pt>
                <c:pt idx="5">
                  <c:v>Czech Rep.</c:v>
                </c:pt>
                <c:pt idx="6">
                  <c:v>Slovakia</c:v>
                </c:pt>
                <c:pt idx="7">
                  <c:v>Hungary</c:v>
                </c:pt>
                <c:pt idx="8">
                  <c:v>France</c:v>
                </c:pt>
                <c:pt idx="9">
                  <c:v>Spain</c:v>
                </c:pt>
                <c:pt idx="10">
                  <c:v>Italy</c:v>
                </c:pt>
                <c:pt idx="11">
                  <c:v>UK</c:v>
                </c:pt>
                <c:pt idx="12">
                  <c:v>Bulgaria</c:v>
                </c:pt>
                <c:pt idx="13">
                  <c:v>Greece</c:v>
                </c:pt>
                <c:pt idx="15">
                  <c:v>Ukraine</c:v>
                </c:pt>
                <c:pt idx="16">
                  <c:v>Russia</c:v>
                </c:pt>
              </c:strCache>
            </c:strRef>
          </c:cat>
          <c:val>
            <c:numRef>
              <c:f>'Opposing bars - ALL COUNTRIES'!$B$5:$B$23</c:f>
              <c:numCache>
                <c:formatCode>###0</c:formatCode>
                <c:ptCount val="17"/>
                <c:pt idx="0">
                  <c:v>-28</c:v>
                </c:pt>
                <c:pt idx="1">
                  <c:v>-31</c:v>
                </c:pt>
                <c:pt idx="2" formatCode="General">
                  <c:v>-31</c:v>
                </c:pt>
                <c:pt idx="3">
                  <c:v>-36</c:v>
                </c:pt>
                <c:pt idx="4" formatCode="General">
                  <c:v>-36</c:v>
                </c:pt>
                <c:pt idx="5" formatCode="General">
                  <c:v>-39</c:v>
                </c:pt>
                <c:pt idx="6" formatCode="General">
                  <c:v>-45</c:v>
                </c:pt>
                <c:pt idx="7" formatCode="General">
                  <c:v>-50</c:v>
                </c:pt>
                <c:pt idx="8">
                  <c:v>-58</c:v>
                </c:pt>
                <c:pt idx="9">
                  <c:v>-68</c:v>
                </c:pt>
                <c:pt idx="10">
                  <c:v>-68</c:v>
                </c:pt>
                <c:pt idx="11">
                  <c:v>-69</c:v>
                </c:pt>
                <c:pt idx="12" formatCode="General">
                  <c:v>-71</c:v>
                </c:pt>
                <c:pt idx="13">
                  <c:v>-74</c:v>
                </c:pt>
                <c:pt idx="15" formatCode="General">
                  <c:v>-58</c:v>
                </c:pt>
                <c:pt idx="16" formatCode="General">
                  <c:v>-64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89B-4CBC-BF3C-4B07004EF235}"/>
            </c:ext>
          </c:extLst>
        </c:ser>
        <c:ser>
          <c:idx val="2"/>
          <c:order val="1"/>
          <c:spPr>
            <a:solidFill>
              <a:srgbClr val="949D48"/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289B-4CBC-BF3C-4B07004EF235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289B-4CBC-BF3C-4B07004EF235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289B-4CBC-BF3C-4B07004EF23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289B-4CBC-BF3C-4B07004EF235}"/>
              </c:ext>
            </c:extLst>
          </c:dPt>
          <c:dPt>
            <c:idx val="4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289B-4CBC-BF3C-4B07004EF235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289B-4CBC-BF3C-4B07004EF23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9FD68C3-F9C4-4256-BE00-6D6292AF47D3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289B-4CBC-BF3C-4B07004EF235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'Opposing bars - ALL COUNTRIES'!$A$5:$A$23</c:f>
              <c:strCache>
                <c:ptCount val="17"/>
                <c:pt idx="0">
                  <c:v>Sweden</c:v>
                </c:pt>
                <c:pt idx="1">
                  <c:v>Netherlands</c:v>
                </c:pt>
                <c:pt idx="2">
                  <c:v>Poland</c:v>
                </c:pt>
                <c:pt idx="3">
                  <c:v>Germany</c:v>
                </c:pt>
                <c:pt idx="4">
                  <c:v>Lithuania</c:v>
                </c:pt>
                <c:pt idx="5">
                  <c:v>Czech Rep.</c:v>
                </c:pt>
                <c:pt idx="6">
                  <c:v>Slovakia</c:v>
                </c:pt>
                <c:pt idx="7">
                  <c:v>Hungary</c:v>
                </c:pt>
                <c:pt idx="8">
                  <c:v>France</c:v>
                </c:pt>
                <c:pt idx="9">
                  <c:v>Spain</c:v>
                </c:pt>
                <c:pt idx="10">
                  <c:v>Italy</c:v>
                </c:pt>
                <c:pt idx="11">
                  <c:v>UK</c:v>
                </c:pt>
                <c:pt idx="12">
                  <c:v>Bulgaria</c:v>
                </c:pt>
                <c:pt idx="13">
                  <c:v>Greece</c:v>
                </c:pt>
                <c:pt idx="15">
                  <c:v>Ukraine</c:v>
                </c:pt>
                <c:pt idx="16">
                  <c:v>Russia</c:v>
                </c:pt>
              </c:strCache>
            </c:strRef>
          </c:cat>
          <c:val>
            <c:numRef>
              <c:f>'Opposing bars - ALL COUNTRIES'!$C$5:$C$23</c:f>
              <c:numCache>
                <c:formatCode>###0</c:formatCode>
                <c:ptCount val="17"/>
                <c:pt idx="0">
                  <c:v>72</c:v>
                </c:pt>
                <c:pt idx="1">
                  <c:v>68</c:v>
                </c:pt>
                <c:pt idx="2" formatCode="General">
                  <c:v>66</c:v>
                </c:pt>
                <c:pt idx="3">
                  <c:v>65</c:v>
                </c:pt>
                <c:pt idx="4" formatCode="General">
                  <c:v>59</c:v>
                </c:pt>
                <c:pt idx="5" formatCode="General">
                  <c:v>57</c:v>
                </c:pt>
                <c:pt idx="6" formatCode="General">
                  <c:v>52</c:v>
                </c:pt>
                <c:pt idx="7" formatCode="General">
                  <c:v>45</c:v>
                </c:pt>
                <c:pt idx="8">
                  <c:v>41</c:v>
                </c:pt>
                <c:pt idx="9">
                  <c:v>32</c:v>
                </c:pt>
                <c:pt idx="10">
                  <c:v>31</c:v>
                </c:pt>
                <c:pt idx="11">
                  <c:v>31</c:v>
                </c:pt>
                <c:pt idx="12" formatCode="General">
                  <c:v>27</c:v>
                </c:pt>
                <c:pt idx="13">
                  <c:v>26</c:v>
                </c:pt>
                <c:pt idx="15" formatCode="General">
                  <c:v>34</c:v>
                </c:pt>
                <c:pt idx="16" formatCode="General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89B-4CBC-BF3C-4B07004EF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66720896"/>
        <c:axId val="66722432"/>
      </c:barChart>
      <c:catAx>
        <c:axId val="6672089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800">
                <a:latin typeface="Franklin Gothic Book" pitchFamily="34" charset="0"/>
              </a:defRPr>
            </a:pPr>
            <a:endParaRPr lang="en-US"/>
          </a:p>
        </c:txPr>
        <c:crossAx val="66722432"/>
        <c:crosses val="autoZero"/>
        <c:auto val="1"/>
        <c:lblAlgn val="ctr"/>
        <c:lblOffset val="300"/>
        <c:noMultiLvlLbl val="0"/>
      </c:catAx>
      <c:valAx>
        <c:axId val="66722432"/>
        <c:scaling>
          <c:orientation val="minMax"/>
          <c:max val="75"/>
          <c:min val="-76"/>
        </c:scaling>
        <c:delete val="0"/>
        <c:axPos val="t"/>
        <c:majorGridlines>
          <c:spPr>
            <a:ln w="6350" cap="rnd">
              <a:solidFill>
                <a:sysClr val="windowText" lastClr="000000">
                  <a:tint val="75000"/>
                  <a:shade val="95000"/>
                  <a:satMod val="105000"/>
                  <a:alpha val="0"/>
                </a:sysClr>
              </a:solidFill>
              <a:prstDash val="sysDot"/>
            </a:ln>
          </c:spPr>
        </c:majorGridlines>
        <c:numFmt formatCode="###0" sourceLinked="1"/>
        <c:majorTickMark val="out"/>
        <c:minorTickMark val="none"/>
        <c:tickLblPos val="none"/>
        <c:spPr>
          <a:ln>
            <a:noFill/>
          </a:ln>
        </c:spPr>
        <c:crossAx val="6672089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47669874599009"/>
          <c:y val="4.9183727034120731E-2"/>
          <c:w val="0.86052330125400989"/>
          <c:h val="0.9313941382327206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6699"/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CB4-47F2-A5BD-4CCB93C3FEF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86BB67F-7640-4266-A09A-33B13C31DF1C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CB4-47F2-A5BD-4CCB93C3FEFA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Q50A!$A$4:$A$22</c:f>
              <c:strCache>
                <c:ptCount val="17"/>
                <c:pt idx="0">
                  <c:v>Sweden</c:v>
                </c:pt>
                <c:pt idx="1">
                  <c:v>Netherlands</c:v>
                </c:pt>
                <c:pt idx="2">
                  <c:v>Poland</c:v>
                </c:pt>
                <c:pt idx="3">
                  <c:v>Slovakia</c:v>
                </c:pt>
                <c:pt idx="4">
                  <c:v>Germany</c:v>
                </c:pt>
                <c:pt idx="5">
                  <c:v>Italy</c:v>
                </c:pt>
                <c:pt idx="6">
                  <c:v>Lithuania</c:v>
                </c:pt>
                <c:pt idx="7">
                  <c:v>UK</c:v>
                </c:pt>
                <c:pt idx="8">
                  <c:v>Hungary</c:v>
                </c:pt>
                <c:pt idx="9">
                  <c:v>Czech Rep.</c:v>
                </c:pt>
                <c:pt idx="10">
                  <c:v>France</c:v>
                </c:pt>
                <c:pt idx="11">
                  <c:v>Spain</c:v>
                </c:pt>
                <c:pt idx="12">
                  <c:v>Bulgaria</c:v>
                </c:pt>
                <c:pt idx="13">
                  <c:v>Greece</c:v>
                </c:pt>
                <c:pt idx="15">
                  <c:v>Russia</c:v>
                </c:pt>
                <c:pt idx="16">
                  <c:v>Ukraine</c:v>
                </c:pt>
              </c:strCache>
            </c:strRef>
          </c:cat>
          <c:val>
            <c:numRef>
              <c:f>Q50A!$B$4:$B$22</c:f>
              <c:numCache>
                <c:formatCode>###0</c:formatCode>
                <c:ptCount val="17"/>
                <c:pt idx="0">
                  <c:v>-42</c:v>
                </c:pt>
                <c:pt idx="1">
                  <c:v>-48</c:v>
                </c:pt>
                <c:pt idx="2" formatCode="0">
                  <c:v>-48</c:v>
                </c:pt>
                <c:pt idx="3" formatCode="0">
                  <c:v>-63</c:v>
                </c:pt>
                <c:pt idx="4">
                  <c:v>-62</c:v>
                </c:pt>
                <c:pt idx="5">
                  <c:v>-68</c:v>
                </c:pt>
                <c:pt idx="6" formatCode="0">
                  <c:v>-64</c:v>
                </c:pt>
                <c:pt idx="7" formatCode="0">
                  <c:v>-70</c:v>
                </c:pt>
                <c:pt idx="8" formatCode="0">
                  <c:v>-71</c:v>
                </c:pt>
                <c:pt idx="9" formatCode="0">
                  <c:v>-73</c:v>
                </c:pt>
                <c:pt idx="10">
                  <c:v>-76</c:v>
                </c:pt>
                <c:pt idx="11">
                  <c:v>-76</c:v>
                </c:pt>
                <c:pt idx="12" formatCode="General">
                  <c:v>-78</c:v>
                </c:pt>
                <c:pt idx="13">
                  <c:v>-84</c:v>
                </c:pt>
                <c:pt idx="15" formatCode="0">
                  <c:v>-58</c:v>
                </c:pt>
                <c:pt idx="16" formatCode="0">
                  <c:v>-80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B4-47F2-A5BD-4CCB93C3FEFA}"/>
            </c:ext>
          </c:extLst>
        </c:ser>
        <c:ser>
          <c:idx val="2"/>
          <c:order val="1"/>
          <c:spPr>
            <a:solidFill>
              <a:srgbClr val="949D48"/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CB4-47F2-A5BD-4CCB93C3FEF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8F0B1DC-C782-4468-A0C0-3DBAF331F39F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CB4-47F2-A5BD-4CCB93C3FEFA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Q50A!$A$4:$A$22</c:f>
              <c:strCache>
                <c:ptCount val="17"/>
                <c:pt idx="0">
                  <c:v>Sweden</c:v>
                </c:pt>
                <c:pt idx="1">
                  <c:v>Netherlands</c:v>
                </c:pt>
                <c:pt idx="2">
                  <c:v>Poland</c:v>
                </c:pt>
                <c:pt idx="3">
                  <c:v>Slovakia</c:v>
                </c:pt>
                <c:pt idx="4">
                  <c:v>Germany</c:v>
                </c:pt>
                <c:pt idx="5">
                  <c:v>Italy</c:v>
                </c:pt>
                <c:pt idx="6">
                  <c:v>Lithuania</c:v>
                </c:pt>
                <c:pt idx="7">
                  <c:v>UK</c:v>
                </c:pt>
                <c:pt idx="8">
                  <c:v>Hungary</c:v>
                </c:pt>
                <c:pt idx="9">
                  <c:v>Czech Rep.</c:v>
                </c:pt>
                <c:pt idx="10">
                  <c:v>France</c:v>
                </c:pt>
                <c:pt idx="11">
                  <c:v>Spain</c:v>
                </c:pt>
                <c:pt idx="12">
                  <c:v>Bulgaria</c:v>
                </c:pt>
                <c:pt idx="13">
                  <c:v>Greece</c:v>
                </c:pt>
                <c:pt idx="15">
                  <c:v>Russia</c:v>
                </c:pt>
                <c:pt idx="16">
                  <c:v>Ukraine</c:v>
                </c:pt>
              </c:strCache>
            </c:strRef>
          </c:cat>
          <c:val>
            <c:numRef>
              <c:f>Q50A!$C$4:$C$22</c:f>
              <c:numCache>
                <c:formatCode>###0</c:formatCode>
                <c:ptCount val="17"/>
                <c:pt idx="0">
                  <c:v>56</c:v>
                </c:pt>
                <c:pt idx="1">
                  <c:v>51</c:v>
                </c:pt>
                <c:pt idx="2">
                  <c:v>45</c:v>
                </c:pt>
                <c:pt idx="3">
                  <c:v>35</c:v>
                </c:pt>
                <c:pt idx="4">
                  <c:v>33</c:v>
                </c:pt>
                <c:pt idx="5">
                  <c:v>29</c:v>
                </c:pt>
                <c:pt idx="6">
                  <c:v>28</c:v>
                </c:pt>
                <c:pt idx="7">
                  <c:v>28</c:v>
                </c:pt>
                <c:pt idx="8">
                  <c:v>23</c:v>
                </c:pt>
                <c:pt idx="9" formatCode="0">
                  <c:v>23</c:v>
                </c:pt>
                <c:pt idx="10">
                  <c:v>23</c:v>
                </c:pt>
                <c:pt idx="11">
                  <c:v>23</c:v>
                </c:pt>
                <c:pt idx="12" formatCode="General">
                  <c:v>17</c:v>
                </c:pt>
                <c:pt idx="13">
                  <c:v>13</c:v>
                </c:pt>
                <c:pt idx="15">
                  <c:v>36</c:v>
                </c:pt>
                <c:pt idx="1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CB4-47F2-A5BD-4CCB93C3F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63687680"/>
        <c:axId val="63689472"/>
      </c:barChart>
      <c:catAx>
        <c:axId val="6368768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63689472"/>
        <c:crosses val="autoZero"/>
        <c:auto val="1"/>
        <c:lblAlgn val="ctr"/>
        <c:lblOffset val="300"/>
        <c:noMultiLvlLbl val="0"/>
      </c:catAx>
      <c:valAx>
        <c:axId val="63689472"/>
        <c:scaling>
          <c:orientation val="minMax"/>
          <c:max val="58"/>
          <c:min val="-86"/>
        </c:scaling>
        <c:delete val="0"/>
        <c:axPos val="t"/>
        <c:majorGridlines>
          <c:spPr>
            <a:ln w="6350" cap="rnd">
              <a:solidFill>
                <a:sysClr val="windowText" lastClr="000000">
                  <a:tint val="75000"/>
                  <a:shade val="95000"/>
                  <a:satMod val="105000"/>
                  <a:alpha val="0"/>
                </a:sysClr>
              </a:solidFill>
              <a:prstDash val="sysDot"/>
            </a:ln>
          </c:spPr>
        </c:majorGridlines>
        <c:numFmt formatCode="###0" sourceLinked="1"/>
        <c:majorTickMark val="out"/>
        <c:minorTickMark val="none"/>
        <c:tickLblPos val="none"/>
        <c:spPr>
          <a:ln>
            <a:noFill/>
          </a:ln>
        </c:spPr>
        <c:crossAx val="636876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87715638109339"/>
          <c:y val="0.1575468433765724"/>
          <c:w val="0.83715391345312606"/>
          <c:h val="0.82247175394277527"/>
        </c:manualLayout>
      </c:layout>
      <c:barChart>
        <c:barDir val="bar"/>
        <c:grouping val="stacked"/>
        <c:varyColors val="0"/>
        <c:ser>
          <c:idx val="0"/>
          <c:order val="0"/>
          <c:tx>
            <c:v>Central and Eastern Europe</c:v>
          </c:tx>
          <c:spPr>
            <a:solidFill>
              <a:schemeClr val="tx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AA2-4EE3-A1C4-A295C051BB6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AA2-4EE3-A1C4-A295C051BB6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AA2-4EE3-A1C4-A295C051BB6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AA2-4EE3-A1C4-A295C051BB6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AA2-4EE3-A1C4-A295C051BB6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AA2-4EE3-A1C4-A295C051BB6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AA2-4EE3-A1C4-A295C051BB6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AA2-4EE3-A1C4-A295C051BB69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EAA2-4EE3-A1C4-A295C051BB69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EAA2-4EE3-A1C4-A295C051BB6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EAA2-4EE3-A1C4-A295C051BB69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EAA2-4EE3-A1C4-A295C051BB6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EAA2-4EE3-A1C4-A295C051BB6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EAA2-4EE3-A1C4-A295C051BB69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EAA2-4EE3-A1C4-A295C051BB6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1CBEDE8-C0B6-466E-88B5-3D9FBB2E1398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AA2-4EE3-A1C4-A295C051B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'Q12'!$A$3:$A$17</c:f>
              <c:strCache>
                <c:ptCount val="15"/>
                <c:pt idx="0">
                  <c:v>Poland</c:v>
                </c:pt>
                <c:pt idx="1">
                  <c:v>Lithuania</c:v>
                </c:pt>
                <c:pt idx="2">
                  <c:v>Bulgaria</c:v>
                </c:pt>
                <c:pt idx="3">
                  <c:v>Sweden</c:v>
                </c:pt>
                <c:pt idx="4">
                  <c:v>Slovakia</c:v>
                </c:pt>
                <c:pt idx="5">
                  <c:v>Germany</c:v>
                </c:pt>
                <c:pt idx="6">
                  <c:v>Hungary</c:v>
                </c:pt>
                <c:pt idx="7">
                  <c:v>Spain</c:v>
                </c:pt>
                <c:pt idx="8">
                  <c:v>Netherlands</c:v>
                </c:pt>
                <c:pt idx="9">
                  <c:v>Italy</c:v>
                </c:pt>
                <c:pt idx="10">
                  <c:v>UK</c:v>
                </c:pt>
                <c:pt idx="11">
                  <c:v>Greece</c:v>
                </c:pt>
                <c:pt idx="12">
                  <c:v>Czech Rep.</c:v>
                </c:pt>
                <c:pt idx="13">
                  <c:v>France</c:v>
                </c:pt>
                <c:pt idx="14">
                  <c:v>EU Median</c:v>
                </c:pt>
              </c:strCache>
            </c:strRef>
          </c:cat>
          <c:val>
            <c:numRef>
              <c:f>'Q12'!$B$3:$B$17</c:f>
              <c:numCache>
                <c:formatCode>General</c:formatCode>
                <c:ptCount val="15"/>
                <c:pt idx="0">
                  <c:v>84</c:v>
                </c:pt>
                <c:pt idx="1">
                  <c:v>83</c:v>
                </c:pt>
                <c:pt idx="2">
                  <c:v>77</c:v>
                </c:pt>
                <c:pt idx="3">
                  <c:v>72</c:v>
                </c:pt>
                <c:pt idx="4">
                  <c:v>70</c:v>
                </c:pt>
                <c:pt idx="5">
                  <c:v>69</c:v>
                </c:pt>
                <c:pt idx="6">
                  <c:v>67</c:v>
                </c:pt>
                <c:pt idx="7">
                  <c:v>66</c:v>
                </c:pt>
                <c:pt idx="8">
                  <c:v>66</c:v>
                </c:pt>
                <c:pt idx="9">
                  <c:v>58</c:v>
                </c:pt>
                <c:pt idx="10">
                  <c:v>54</c:v>
                </c:pt>
                <c:pt idx="11">
                  <c:v>53</c:v>
                </c:pt>
                <c:pt idx="12">
                  <c:v>52</c:v>
                </c:pt>
                <c:pt idx="13">
                  <c:v>51</c:v>
                </c:pt>
                <c:pt idx="14" formatCode="0">
                  <c:v>66.5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AA2-4EE3-A1C4-A295C051BB69}"/>
            </c:ext>
          </c:extLst>
        </c:ser>
        <c:ser>
          <c:idx val="1"/>
          <c:order val="1"/>
          <c:spPr>
            <a:solidFill>
              <a:sysClr val="window" lastClr="FFFFFF"/>
            </a:solidFill>
          </c:spPr>
          <c:invertIfNegative val="0"/>
          <c:cat>
            <c:strRef>
              <c:f>'Q12'!$A$3:$A$17</c:f>
              <c:strCache>
                <c:ptCount val="15"/>
                <c:pt idx="0">
                  <c:v>Poland</c:v>
                </c:pt>
                <c:pt idx="1">
                  <c:v>Lithuania</c:v>
                </c:pt>
                <c:pt idx="2">
                  <c:v>Bulgaria</c:v>
                </c:pt>
                <c:pt idx="3">
                  <c:v>Sweden</c:v>
                </c:pt>
                <c:pt idx="4">
                  <c:v>Slovakia</c:v>
                </c:pt>
                <c:pt idx="5">
                  <c:v>Germany</c:v>
                </c:pt>
                <c:pt idx="6">
                  <c:v>Hungary</c:v>
                </c:pt>
                <c:pt idx="7">
                  <c:v>Spain</c:v>
                </c:pt>
                <c:pt idx="8">
                  <c:v>Netherlands</c:v>
                </c:pt>
                <c:pt idx="9">
                  <c:v>Italy</c:v>
                </c:pt>
                <c:pt idx="10">
                  <c:v>UK</c:v>
                </c:pt>
                <c:pt idx="11">
                  <c:v>Greece</c:v>
                </c:pt>
                <c:pt idx="12">
                  <c:v>Czech Rep.</c:v>
                </c:pt>
                <c:pt idx="13">
                  <c:v>France</c:v>
                </c:pt>
                <c:pt idx="14">
                  <c:v>EU Median</c:v>
                </c:pt>
              </c:strCache>
            </c:strRef>
          </c:cat>
          <c:val>
            <c:numRef>
              <c:f>'Q12'!$C$3:$C$17</c:f>
              <c:numCache>
                <c:formatCode>General</c:formatCode>
                <c:ptCount val="15"/>
                <c:pt idx="0">
                  <c:v>26</c:v>
                </c:pt>
                <c:pt idx="1">
                  <c:v>27</c:v>
                </c:pt>
                <c:pt idx="2">
                  <c:v>33</c:v>
                </c:pt>
                <c:pt idx="3">
                  <c:v>38</c:v>
                </c:pt>
                <c:pt idx="4">
                  <c:v>40</c:v>
                </c:pt>
                <c:pt idx="5">
                  <c:v>41</c:v>
                </c:pt>
                <c:pt idx="6">
                  <c:v>43</c:v>
                </c:pt>
                <c:pt idx="7">
                  <c:v>44</c:v>
                </c:pt>
                <c:pt idx="8">
                  <c:v>44</c:v>
                </c:pt>
                <c:pt idx="9">
                  <c:v>52</c:v>
                </c:pt>
                <c:pt idx="10">
                  <c:v>56</c:v>
                </c:pt>
                <c:pt idx="11">
                  <c:v>57</c:v>
                </c:pt>
                <c:pt idx="12">
                  <c:v>58</c:v>
                </c:pt>
                <c:pt idx="13">
                  <c:v>59</c:v>
                </c:pt>
                <c:pt idx="14">
                  <c:v>43.5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AA2-4EE3-A1C4-A295C051BB69}"/>
            </c:ext>
          </c:extLst>
        </c:ser>
        <c:ser>
          <c:idx val="2"/>
          <c:order val="2"/>
          <c:spPr>
            <a:solidFill>
              <a:schemeClr val="tx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EAA2-4EE3-A1C4-A295C051BB6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EAA2-4EE3-A1C4-A295C051BB6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EAA2-4EE3-A1C4-A295C051BB6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EAA2-4EE3-A1C4-A295C051BB6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EAA2-4EE3-A1C4-A295C051BB6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EAA2-4EE3-A1C4-A295C051BB6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EAA2-4EE3-A1C4-A295C051BB6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EAA2-4EE3-A1C4-A295C051BB69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EAA2-4EE3-A1C4-A295C051BB69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EAA2-4EE3-A1C4-A295C051BB6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EAA2-4EE3-A1C4-A295C051BB69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EAA2-4EE3-A1C4-A295C051BB6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EAA2-4EE3-A1C4-A295C051BB6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EAA2-4EE3-A1C4-A295C051BB69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0-EAA2-4EE3-A1C4-A295C051BB6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2D6A85C-FFAF-4ABA-955D-EE88FB728AE6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EAA2-4EE3-A1C4-A295C051B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'Q12'!$A$3:$A$17</c:f>
              <c:strCache>
                <c:ptCount val="15"/>
                <c:pt idx="0">
                  <c:v>Poland</c:v>
                </c:pt>
                <c:pt idx="1">
                  <c:v>Lithuania</c:v>
                </c:pt>
                <c:pt idx="2">
                  <c:v>Bulgaria</c:v>
                </c:pt>
                <c:pt idx="3">
                  <c:v>Sweden</c:v>
                </c:pt>
                <c:pt idx="4">
                  <c:v>Slovakia</c:v>
                </c:pt>
                <c:pt idx="5">
                  <c:v>Germany</c:v>
                </c:pt>
                <c:pt idx="6">
                  <c:v>Hungary</c:v>
                </c:pt>
                <c:pt idx="7">
                  <c:v>Spain</c:v>
                </c:pt>
                <c:pt idx="8">
                  <c:v>Netherlands</c:v>
                </c:pt>
                <c:pt idx="9">
                  <c:v>Italy</c:v>
                </c:pt>
                <c:pt idx="10">
                  <c:v>UK</c:v>
                </c:pt>
                <c:pt idx="11">
                  <c:v>Greece</c:v>
                </c:pt>
                <c:pt idx="12">
                  <c:v>Czech Rep.</c:v>
                </c:pt>
                <c:pt idx="13">
                  <c:v>France</c:v>
                </c:pt>
                <c:pt idx="14">
                  <c:v>EU Median</c:v>
                </c:pt>
              </c:strCache>
            </c:strRef>
          </c:cat>
          <c:val>
            <c:numRef>
              <c:f>'Q12'!$D$3:$D$17</c:f>
              <c:numCache>
                <c:formatCode>General</c:formatCode>
                <c:ptCount val="15"/>
                <c:pt idx="0">
                  <c:v>67</c:v>
                </c:pt>
                <c:pt idx="1">
                  <c:v>59</c:v>
                </c:pt>
                <c:pt idx="2">
                  <c:v>54</c:v>
                </c:pt>
                <c:pt idx="3">
                  <c:v>60</c:v>
                </c:pt>
                <c:pt idx="4">
                  <c:v>59</c:v>
                </c:pt>
                <c:pt idx="5">
                  <c:v>74</c:v>
                </c:pt>
                <c:pt idx="6">
                  <c:v>62</c:v>
                </c:pt>
                <c:pt idx="7">
                  <c:v>67</c:v>
                </c:pt>
                <c:pt idx="8">
                  <c:v>59</c:v>
                </c:pt>
                <c:pt idx="9">
                  <c:v>50</c:v>
                </c:pt>
                <c:pt idx="10">
                  <c:v>48</c:v>
                </c:pt>
                <c:pt idx="11">
                  <c:v>55</c:v>
                </c:pt>
                <c:pt idx="12">
                  <c:v>40</c:v>
                </c:pt>
                <c:pt idx="13">
                  <c:v>54</c:v>
                </c:pt>
                <c:pt idx="1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EAA2-4EE3-A1C4-A295C051BB69}"/>
            </c:ext>
          </c:extLst>
        </c:ser>
        <c:ser>
          <c:idx val="3"/>
          <c:order val="3"/>
          <c:spPr>
            <a:solidFill>
              <a:sysClr val="window" lastClr="FFFFFF"/>
            </a:solidFill>
          </c:spPr>
          <c:invertIfNegative val="0"/>
          <c:cat>
            <c:strRef>
              <c:f>'Q12'!$A$3:$A$17</c:f>
              <c:strCache>
                <c:ptCount val="15"/>
                <c:pt idx="0">
                  <c:v>Poland</c:v>
                </c:pt>
                <c:pt idx="1">
                  <c:v>Lithuania</c:v>
                </c:pt>
                <c:pt idx="2">
                  <c:v>Bulgaria</c:v>
                </c:pt>
                <c:pt idx="3">
                  <c:v>Sweden</c:v>
                </c:pt>
                <c:pt idx="4">
                  <c:v>Slovakia</c:v>
                </c:pt>
                <c:pt idx="5">
                  <c:v>Germany</c:v>
                </c:pt>
                <c:pt idx="6">
                  <c:v>Hungary</c:v>
                </c:pt>
                <c:pt idx="7">
                  <c:v>Spain</c:v>
                </c:pt>
                <c:pt idx="8">
                  <c:v>Netherlands</c:v>
                </c:pt>
                <c:pt idx="9">
                  <c:v>Italy</c:v>
                </c:pt>
                <c:pt idx="10">
                  <c:v>UK</c:v>
                </c:pt>
                <c:pt idx="11">
                  <c:v>Greece</c:v>
                </c:pt>
                <c:pt idx="12">
                  <c:v>Czech Rep.</c:v>
                </c:pt>
                <c:pt idx="13">
                  <c:v>France</c:v>
                </c:pt>
                <c:pt idx="14">
                  <c:v>EU Median</c:v>
                </c:pt>
              </c:strCache>
            </c:strRef>
          </c:cat>
          <c:val>
            <c:numRef>
              <c:f>'Q12'!$E$3:$E$17</c:f>
              <c:numCache>
                <c:formatCode>General</c:formatCode>
                <c:ptCount val="15"/>
                <c:pt idx="0">
                  <c:v>43</c:v>
                </c:pt>
                <c:pt idx="1">
                  <c:v>51</c:v>
                </c:pt>
                <c:pt idx="2">
                  <c:v>56</c:v>
                </c:pt>
                <c:pt idx="3">
                  <c:v>50</c:v>
                </c:pt>
                <c:pt idx="4">
                  <c:v>51</c:v>
                </c:pt>
                <c:pt idx="5">
                  <c:v>36</c:v>
                </c:pt>
                <c:pt idx="6">
                  <c:v>48</c:v>
                </c:pt>
                <c:pt idx="7">
                  <c:v>43</c:v>
                </c:pt>
                <c:pt idx="8">
                  <c:v>51</c:v>
                </c:pt>
                <c:pt idx="9">
                  <c:v>60</c:v>
                </c:pt>
                <c:pt idx="10">
                  <c:v>62</c:v>
                </c:pt>
                <c:pt idx="11">
                  <c:v>55</c:v>
                </c:pt>
                <c:pt idx="12">
                  <c:v>70</c:v>
                </c:pt>
                <c:pt idx="13">
                  <c:v>56</c:v>
                </c:pt>
                <c:pt idx="1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EAA2-4EE3-A1C4-A295C051BB69}"/>
            </c:ext>
          </c:extLst>
        </c:ser>
        <c:ser>
          <c:idx val="4"/>
          <c:order val="4"/>
          <c:spPr>
            <a:solidFill>
              <a:schemeClr val="tx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EAA2-4EE3-A1C4-A295C051BB6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4-EAA2-4EE3-A1C4-A295C051BB6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5-EAA2-4EE3-A1C4-A295C051BB6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6-EAA2-4EE3-A1C4-A295C051BB6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7-EAA2-4EE3-A1C4-A295C051BB6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8-EAA2-4EE3-A1C4-A295C051BB6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9-EAA2-4EE3-A1C4-A295C051BB6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A-EAA2-4EE3-A1C4-A295C051BB69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B-EAA2-4EE3-A1C4-A295C051BB69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C-EAA2-4EE3-A1C4-A295C051BB6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D-EAA2-4EE3-A1C4-A295C051BB69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E-EAA2-4EE3-A1C4-A295C051BB6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F-EAA2-4EE3-A1C4-A295C051BB6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0-EAA2-4EE3-A1C4-A295C051BB69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31-EAA2-4EE3-A1C4-A295C051BB6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8F356AF-237F-4525-9289-462B10DA9231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EAA2-4EE3-A1C4-A295C051BB6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34B1F0D-62B5-4FCB-80FF-DD2F7AF18DE2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A-EAA2-4EE3-A1C4-A295C051B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1"/>
                    </a:solidFill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'Q12'!$A$3:$A$17</c:f>
              <c:strCache>
                <c:ptCount val="15"/>
                <c:pt idx="0">
                  <c:v>Poland</c:v>
                </c:pt>
                <c:pt idx="1">
                  <c:v>Lithuania</c:v>
                </c:pt>
                <c:pt idx="2">
                  <c:v>Bulgaria</c:v>
                </c:pt>
                <c:pt idx="3">
                  <c:v>Sweden</c:v>
                </c:pt>
                <c:pt idx="4">
                  <c:v>Slovakia</c:v>
                </c:pt>
                <c:pt idx="5">
                  <c:v>Germany</c:v>
                </c:pt>
                <c:pt idx="6">
                  <c:v>Hungary</c:v>
                </c:pt>
                <c:pt idx="7">
                  <c:v>Spain</c:v>
                </c:pt>
                <c:pt idx="8">
                  <c:v>Netherlands</c:v>
                </c:pt>
                <c:pt idx="9">
                  <c:v>Italy</c:v>
                </c:pt>
                <c:pt idx="10">
                  <c:v>UK</c:v>
                </c:pt>
                <c:pt idx="11">
                  <c:v>Greece</c:v>
                </c:pt>
                <c:pt idx="12">
                  <c:v>Czech Rep.</c:v>
                </c:pt>
                <c:pt idx="13">
                  <c:v>France</c:v>
                </c:pt>
                <c:pt idx="14">
                  <c:v>EU Median</c:v>
                </c:pt>
              </c:strCache>
            </c:strRef>
          </c:cat>
          <c:val>
            <c:numRef>
              <c:f>'Q12'!$F$3:$F$17</c:f>
              <c:numCache>
                <c:formatCode>General</c:formatCode>
                <c:ptCount val="15"/>
                <c:pt idx="0">
                  <c:v>71</c:v>
                </c:pt>
                <c:pt idx="1">
                  <c:v>62</c:v>
                </c:pt>
                <c:pt idx="2">
                  <c:v>25</c:v>
                </c:pt>
                <c:pt idx="3">
                  <c:v>51</c:v>
                </c:pt>
                <c:pt idx="4">
                  <c:v>58</c:v>
                </c:pt>
                <c:pt idx="5">
                  <c:v>69</c:v>
                </c:pt>
                <c:pt idx="6">
                  <c:v>65</c:v>
                </c:pt>
                <c:pt idx="7">
                  <c:v>59</c:v>
                </c:pt>
                <c:pt idx="8">
                  <c:v>60</c:v>
                </c:pt>
                <c:pt idx="9">
                  <c:v>22</c:v>
                </c:pt>
                <c:pt idx="10">
                  <c:v>54</c:v>
                </c:pt>
                <c:pt idx="11">
                  <c:v>35</c:v>
                </c:pt>
                <c:pt idx="12">
                  <c:v>51</c:v>
                </c:pt>
                <c:pt idx="13">
                  <c:v>42</c:v>
                </c:pt>
                <c:pt idx="1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EAA2-4EE3-A1C4-A295C051BB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6416768"/>
        <c:axId val="106897792"/>
      </c:barChart>
      <c:catAx>
        <c:axId val="10641676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600">
                <a:latin typeface="Franklin Gothic Book" panose="020B0503020102020204" pitchFamily="34" charset="0"/>
              </a:defRPr>
            </a:pPr>
            <a:endParaRPr lang="en-US"/>
          </a:p>
        </c:txPr>
        <c:crossAx val="106897792"/>
        <c:crosses val="autoZero"/>
        <c:auto val="1"/>
        <c:lblAlgn val="ctr"/>
        <c:lblOffset val="100"/>
        <c:noMultiLvlLbl val="0"/>
      </c:catAx>
      <c:valAx>
        <c:axId val="106897792"/>
        <c:scaling>
          <c:orientation val="minMax"/>
          <c:max val="300"/>
          <c:min val="0"/>
        </c:scaling>
        <c:delete val="0"/>
        <c:axPos val="t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064167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0483790220666862"/>
          <c:y val="6.1799446786323424E-2"/>
          <c:w val="0.69516209779333138"/>
          <c:h val="0.92941559072792668"/>
        </c:manualLayout>
      </c:layout>
      <c:barChart>
        <c:barDir val="bar"/>
        <c:grouping val="clustered"/>
        <c:varyColors val="0"/>
        <c:ser>
          <c:idx val="2"/>
          <c:order val="0"/>
          <c:spPr>
            <a:solidFill>
              <a:srgbClr val="006699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63861F1-F806-450F-9BAB-58D928CC7E1F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5BD-46E2-A15D-FBBEB496CB66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optimism_bars!$A$3:$A$8</c:f>
              <c:strCache>
                <c:ptCount val="6"/>
                <c:pt idx="0">
                  <c:v>Our country's relations with other European countries</c:v>
                </c:pt>
                <c:pt idx="1">
                  <c:v>Our country's culture</c:v>
                </c:pt>
                <c:pt idx="2">
                  <c:v>Our country's education system</c:v>
                </c:pt>
                <c:pt idx="3">
                  <c:v>The availability of well-paying jobs</c:v>
                </c:pt>
                <c:pt idx="4">
                  <c:v>The way our political system works</c:v>
                </c:pt>
                <c:pt idx="5">
                  <c:v>Reducing the gap between the rich and poor</c:v>
                </c:pt>
              </c:strCache>
            </c:strRef>
          </c:cat>
          <c:val>
            <c:numRef>
              <c:f>optimism_bars!$B$3:$B$8</c:f>
              <c:numCache>
                <c:formatCode>0</c:formatCode>
                <c:ptCount val="6"/>
                <c:pt idx="0">
                  <c:v>-19.5</c:v>
                </c:pt>
                <c:pt idx="1">
                  <c:v>-25.5</c:v>
                </c:pt>
                <c:pt idx="2">
                  <c:v>-42</c:v>
                </c:pt>
                <c:pt idx="3">
                  <c:v>-54</c:v>
                </c:pt>
                <c:pt idx="4">
                  <c:v>-52.5</c:v>
                </c:pt>
                <c:pt idx="5">
                  <c:v>-68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BD-46E2-A15D-FBBEB496CB66}"/>
            </c:ext>
          </c:extLst>
        </c:ser>
        <c:ser>
          <c:idx val="0"/>
          <c:order val="1"/>
          <c:spPr>
            <a:solidFill>
              <a:schemeClr val="tx2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D10E16A-120C-4760-A6A3-1C3B0E7D9C08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BD-46E2-A15D-FBBEB496CB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optimism_bars!$A$3:$A$8</c:f>
              <c:strCache>
                <c:ptCount val="6"/>
                <c:pt idx="0">
                  <c:v>Our country's relations with other European countries</c:v>
                </c:pt>
                <c:pt idx="1">
                  <c:v>Our country's culture</c:v>
                </c:pt>
                <c:pt idx="2">
                  <c:v>Our country's education system</c:v>
                </c:pt>
                <c:pt idx="3">
                  <c:v>The availability of well-paying jobs</c:v>
                </c:pt>
                <c:pt idx="4">
                  <c:v>The way our political system works</c:v>
                </c:pt>
                <c:pt idx="5">
                  <c:v>Reducing the gap between the rich and poor</c:v>
                </c:pt>
              </c:strCache>
            </c:strRef>
          </c:cat>
          <c:val>
            <c:numRef>
              <c:f>optimism_bars!$C$3:$C$8</c:f>
              <c:numCache>
                <c:formatCode>0</c:formatCode>
                <c:ptCount val="6"/>
                <c:pt idx="0">
                  <c:v>68</c:v>
                </c:pt>
                <c:pt idx="1">
                  <c:v>67.5</c:v>
                </c:pt>
                <c:pt idx="2">
                  <c:v>51</c:v>
                </c:pt>
                <c:pt idx="3">
                  <c:v>36.5</c:v>
                </c:pt>
                <c:pt idx="4">
                  <c:v>30.5</c:v>
                </c:pt>
                <c:pt idx="5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BD-46E2-A15D-FBBEB496C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62395136"/>
        <c:axId val="62396672"/>
      </c:barChart>
      <c:catAx>
        <c:axId val="62395136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low"/>
        <c:crossAx val="62396672"/>
        <c:crosses val="autoZero"/>
        <c:auto val="1"/>
        <c:lblAlgn val="ctr"/>
        <c:lblOffset val="300"/>
        <c:noMultiLvlLbl val="0"/>
      </c:catAx>
      <c:valAx>
        <c:axId val="62396672"/>
        <c:scaling>
          <c:orientation val="minMax"/>
          <c:max val="75"/>
          <c:min val="-75"/>
        </c:scaling>
        <c:delete val="0"/>
        <c:axPos val="t"/>
        <c:majorGridlines>
          <c:spPr>
            <a:ln w="6350" cap="rnd">
              <a:solidFill>
                <a:sysClr val="windowText" lastClr="000000">
                  <a:tint val="75000"/>
                  <a:shade val="95000"/>
                  <a:satMod val="105000"/>
                  <a:alpha val="0"/>
                </a:sysClr>
              </a:solidFill>
              <a:prstDash val="sysDot"/>
            </a:ln>
          </c:spPr>
        </c:majorGridlines>
        <c:numFmt formatCode="0" sourceLinked="1"/>
        <c:majorTickMark val="out"/>
        <c:minorTickMark val="none"/>
        <c:tickLblPos val="none"/>
        <c:spPr>
          <a:ln>
            <a:noFill/>
          </a:ln>
        </c:spPr>
        <c:crossAx val="6239513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0.15385</cdr:x>
      <cdr:y>0</cdr:y>
    </cdr:from>
    <cdr:to>
      <cdr:x>0.26212</cdr:x>
      <cdr:y>0.04687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71600" y="0"/>
          <a:ext cx="965271" cy="215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latin typeface="Franklin Gothic Demi" panose="020B0703020102020204" pitchFamily="34" charset="0"/>
            </a:rPr>
            <a:t>Politicians</a:t>
          </a:r>
        </a:p>
      </cdr:txBody>
    </cdr:sp>
  </cdr:relSizeAnchor>
  <cdr:relSizeAnchor xmlns:cdr="http://schemas.openxmlformats.org/drawingml/2006/chartDrawing">
    <cdr:from>
      <cdr:x>0.45299</cdr:x>
      <cdr:y>0</cdr:y>
    </cdr:from>
    <cdr:to>
      <cdr:x>0.63614</cdr:x>
      <cdr:y>0.0504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038600" y="-1262987"/>
          <a:ext cx="1632856" cy="232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latin typeface="Franklin Gothic Demi" panose="020B0703020102020204" pitchFamily="34" charset="0"/>
            </a:rPr>
            <a:t>Business People</a:t>
          </a:r>
        </a:p>
      </cdr:txBody>
    </cdr:sp>
  </cdr:relSizeAnchor>
  <cdr:relSizeAnchor xmlns:cdr="http://schemas.openxmlformats.org/drawingml/2006/chartDrawing">
    <cdr:from>
      <cdr:x>0.76068</cdr:x>
      <cdr:y>0</cdr:y>
    </cdr:from>
    <cdr:to>
      <cdr:x>0.93946</cdr:x>
      <cdr:y>0.07263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781800" y="0"/>
          <a:ext cx="1593895" cy="334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latin typeface="Franklin Gothic Demi" panose="020B0703020102020204" pitchFamily="34" charset="0"/>
            </a:rPr>
            <a:t>Ordinary People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0.32599</cdr:x>
      <cdr:y>0.00682</cdr:y>
    </cdr:from>
    <cdr:to>
      <cdr:x>0.56623</cdr:x>
      <cdr:y>0.04928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844230" y="34175"/>
          <a:ext cx="2096070" cy="2127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t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r"/>
          <a:r>
            <a:rPr lang="en-US" sz="1600" b="0" dirty="0">
              <a:solidFill>
                <a:schemeClr val="tx1"/>
              </a:solidFill>
              <a:latin typeface="Franklin Gothic Demi" pitchFamily="34" charset="0"/>
            </a:rPr>
            <a:t>Disagree       Agree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0.61556</cdr:x>
      <cdr:y>0.00026</cdr:y>
    </cdr:from>
    <cdr:to>
      <cdr:x>0.83439</cdr:x>
      <cdr:y>0.04854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76850" y="1306"/>
          <a:ext cx="1875921" cy="2471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t"/>
        <a:lstStyle xmlns:a="http://schemas.openxmlformats.org/drawingml/2006/main"/>
        <a:p xmlns:a="http://schemas.openxmlformats.org/drawingml/2006/main">
          <a:r>
            <a:rPr lang="en-US" sz="1600" b="0" dirty="0">
              <a:solidFill>
                <a:schemeClr val="tx1"/>
              </a:solidFill>
              <a:latin typeface="Franklin Gothic Demi" pitchFamily="34" charset="0"/>
            </a:rPr>
            <a:t>Satisfied </a:t>
          </a:r>
        </a:p>
      </cdr:txBody>
    </cdr:sp>
  </cdr:relSizeAnchor>
  <cdr:relSizeAnchor xmlns:cdr="http://schemas.openxmlformats.org/drawingml/2006/chartDrawing">
    <cdr:from>
      <cdr:x>0.38978</cdr:x>
      <cdr:y>0.00226</cdr:y>
    </cdr:from>
    <cdr:to>
      <cdr:x>0.57778</cdr:x>
      <cdr:y>0.05282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341370" y="11589"/>
          <a:ext cx="1611630" cy="258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t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r"/>
          <a:r>
            <a:rPr lang="en-US" sz="1600" b="0" dirty="0">
              <a:solidFill>
                <a:schemeClr val="tx1"/>
              </a:solidFill>
              <a:latin typeface="Franklin Gothic Demi" pitchFamily="34" charset="0"/>
            </a:rPr>
            <a:t>Not satisfied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0.44667</cdr:x>
      <cdr:y>0</cdr:y>
    </cdr:from>
    <cdr:to>
      <cdr:x>0.76134</cdr:x>
      <cdr:y>0.04665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829050" y="0"/>
          <a:ext cx="2697509" cy="2132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t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r"/>
          <a:r>
            <a:rPr lang="en-US" sz="1600" b="0" dirty="0">
              <a:solidFill>
                <a:schemeClr val="tx1"/>
              </a:solidFill>
              <a:latin typeface="Franklin Gothic Demi" pitchFamily="34" charset="0"/>
            </a:rPr>
            <a:t>Disagree        Agree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0.14557</cdr:x>
      <cdr:y>0.04021</cdr:y>
    </cdr:from>
    <cdr:to>
      <cdr:x>0.35487</cdr:x>
      <cdr:y>0.13237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14450" y="193235"/>
          <a:ext cx="1889917" cy="442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b"/>
        <a:lstStyle xmlns:a="http://schemas.openxmlformats.org/drawingml/2006/main"/>
        <a:p xmlns:a="http://schemas.openxmlformats.org/drawingml/2006/main">
          <a:pPr algn="l"/>
          <a:r>
            <a:rPr lang="en-US" sz="1400" dirty="0">
              <a:latin typeface="Franklin Gothic Demi" panose="020B0703020102020204" pitchFamily="34" charset="0"/>
            </a:rPr>
            <a:t>They have a</a:t>
          </a:r>
          <a:r>
            <a:rPr lang="en-US" sz="1400" baseline="0" dirty="0">
              <a:latin typeface="Franklin Gothic Demi" panose="020B0703020102020204" pitchFamily="34" charset="0"/>
            </a:rPr>
            <a:t> favorable </a:t>
          </a:r>
          <a:r>
            <a:rPr lang="en-US" sz="1400" dirty="0">
              <a:latin typeface="Franklin Gothic Demi" panose="020B0703020102020204" pitchFamily="34" charset="0"/>
            </a:rPr>
            <a:t>opinion</a:t>
          </a:r>
          <a:r>
            <a:rPr lang="en-US" sz="1400" baseline="0" dirty="0">
              <a:latin typeface="Franklin Gothic Demi" panose="020B0703020102020204" pitchFamily="34" charset="0"/>
            </a:rPr>
            <a:t> of the EU</a:t>
          </a:r>
          <a:endParaRPr lang="en-US" sz="1400" dirty="0">
            <a:latin typeface="Franklin Gothic Demi" panose="020B0703020102020204" pitchFamily="34" charset="0"/>
          </a:endParaRPr>
        </a:p>
      </cdr:txBody>
    </cdr:sp>
  </cdr:relSizeAnchor>
  <cdr:relSizeAnchor xmlns:cdr="http://schemas.openxmlformats.org/drawingml/2006/chartDrawing">
    <cdr:from>
      <cdr:x>0.45799</cdr:x>
      <cdr:y>0.04084</cdr:y>
    </cdr:from>
    <cdr:to>
      <cdr:x>0.68905</cdr:x>
      <cdr:y>0.14742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135545" y="196295"/>
          <a:ext cx="2086368" cy="512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b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400" dirty="0">
              <a:latin typeface="Franklin Gothic Demi" panose="020B0703020102020204" pitchFamily="34" charset="0"/>
            </a:rPr>
            <a:t>Their country's membership in the EU</a:t>
          </a:r>
          <a:r>
            <a:rPr lang="en-US" sz="1400" baseline="0" dirty="0">
              <a:latin typeface="Franklin Gothic Demi" panose="020B0703020102020204" pitchFamily="34" charset="0"/>
            </a:rPr>
            <a:t> has been a good thing</a:t>
          </a:r>
          <a:endParaRPr lang="en-US" sz="1400" dirty="0">
            <a:latin typeface="Franklin Gothic Demi" panose="020B0703020102020204" pitchFamily="34" charset="0"/>
          </a:endParaRPr>
        </a:p>
      </cdr:txBody>
    </cdr:sp>
  </cdr:relSizeAnchor>
  <cdr:relSizeAnchor xmlns:cdr="http://schemas.openxmlformats.org/drawingml/2006/chartDrawing">
    <cdr:from>
      <cdr:x>0.75641</cdr:x>
      <cdr:y>0.03665</cdr:y>
    </cdr:from>
    <cdr:to>
      <cdr:x>1</cdr:x>
      <cdr:y>0.14323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830158" y="176124"/>
          <a:ext cx="2199542" cy="512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b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400" dirty="0">
              <a:latin typeface="Franklin Gothic Demi" panose="020B0703020102020204" pitchFamily="34" charset="0"/>
            </a:rPr>
            <a:t>Economic integration of Europe has strengthened their country's economy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0.32407</cdr:x>
      <cdr:y>0.01048</cdr:y>
    </cdr:from>
    <cdr:to>
      <cdr:x>0.77003</cdr:x>
      <cdr:y>0.08248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0" y="47897"/>
          <a:ext cx="3670073" cy="329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t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0" dirty="0">
              <a:solidFill>
                <a:schemeClr val="tx1"/>
              </a:solidFill>
              <a:latin typeface="Franklin Gothic Demi" pitchFamily="34" charset="0"/>
            </a:rPr>
            <a:t>Pessimistic     Optimistic</a:t>
          </a:r>
        </a:p>
      </cdr:txBody>
    </cdr:sp>
  </cdr:relSizeAnchor>
  <cdr:relSizeAnchor xmlns:cdr="http://schemas.openxmlformats.org/drawingml/2006/chartDrawing">
    <cdr:from>
      <cdr:x>0</cdr:x>
      <cdr:y>0.08333</cdr:y>
    </cdr:from>
    <cdr:to>
      <cdr:x>0.29622</cdr:x>
      <cdr:y>0.28813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381000"/>
          <a:ext cx="2437772" cy="936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r">
            <a:lnSpc>
              <a:spcPts val="900"/>
            </a:lnSpc>
          </a:pPr>
          <a:endParaRPr lang="en-US" sz="1600" dirty="0"/>
        </a:p>
        <a:p xmlns:a="http://schemas.openxmlformats.org/drawingml/2006/main">
          <a:pPr algn="r">
            <a:lnSpc>
              <a:spcPts val="1300"/>
            </a:lnSpc>
          </a:pPr>
          <a:r>
            <a:rPr lang="en-US" sz="1600" dirty="0"/>
            <a:t>Their relations w/ other European countries</a:t>
          </a:r>
        </a:p>
      </cdr:txBody>
    </cdr:sp>
  </cdr:relSizeAnchor>
  <cdr:relSizeAnchor xmlns:cdr="http://schemas.openxmlformats.org/drawingml/2006/chartDrawing">
    <cdr:from>
      <cdr:x>0.00185</cdr:x>
      <cdr:y>0.28333</cdr:y>
    </cdr:from>
    <cdr:to>
      <cdr:x>0.30133</cdr:x>
      <cdr:y>0.378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5240" y="1295400"/>
          <a:ext cx="2464601" cy="432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>
            <a:lnSpc>
              <a:spcPts val="900"/>
            </a:lnSpc>
          </a:pPr>
          <a:r>
            <a:rPr lang="en-US" sz="1600" dirty="0"/>
            <a:t>Their country's culture</a:t>
          </a:r>
        </a:p>
      </cdr:txBody>
    </cdr:sp>
  </cdr:relSizeAnchor>
  <cdr:relSizeAnchor xmlns:cdr="http://schemas.openxmlformats.org/drawingml/2006/chartDrawing">
    <cdr:from>
      <cdr:x>0.01852</cdr:x>
      <cdr:y>0.43208</cdr:y>
    </cdr:from>
    <cdr:to>
      <cdr:x>0.30497</cdr:x>
      <cdr:y>0.53458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52400" y="1975485"/>
          <a:ext cx="2357369" cy="4686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>
            <a:lnSpc>
              <a:spcPts val="900"/>
            </a:lnSpc>
          </a:pPr>
          <a:r>
            <a:rPr lang="en-US" sz="1600" dirty="0"/>
            <a:t>Their education system</a:t>
          </a:r>
        </a:p>
      </cdr:txBody>
    </cdr:sp>
  </cdr:relSizeAnchor>
  <cdr:relSizeAnchor xmlns:cdr="http://schemas.openxmlformats.org/drawingml/2006/chartDrawing">
    <cdr:from>
      <cdr:x>0</cdr:x>
      <cdr:y>0.58333</cdr:y>
    </cdr:from>
    <cdr:to>
      <cdr:x>0.29622</cdr:x>
      <cdr:y>0.69146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0" y="2667000"/>
          <a:ext cx="2437772" cy="494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>
            <a:lnSpc>
              <a:spcPts val="1300"/>
            </a:lnSpc>
          </a:pPr>
          <a:r>
            <a:rPr lang="en-US" sz="1600" dirty="0"/>
            <a:t>The availability of well-paying jobs</a:t>
          </a:r>
        </a:p>
      </cdr:txBody>
    </cdr:sp>
  </cdr:relSizeAnchor>
  <cdr:relSizeAnchor xmlns:cdr="http://schemas.openxmlformats.org/drawingml/2006/chartDrawing">
    <cdr:from>
      <cdr:x>0.00166</cdr:x>
      <cdr:y>0.73333</cdr:y>
    </cdr:from>
    <cdr:to>
      <cdr:x>0.29463</cdr:x>
      <cdr:y>0.88086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3687" y="3352800"/>
          <a:ext cx="2411026" cy="674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>
            <a:lnSpc>
              <a:spcPts val="1300"/>
            </a:lnSpc>
          </a:pPr>
          <a:r>
            <a:rPr lang="en-US" sz="1600" dirty="0"/>
            <a:t>The way their political system works</a:t>
          </a:r>
        </a:p>
      </cdr:txBody>
    </cdr:sp>
  </cdr:relSizeAnchor>
  <cdr:relSizeAnchor xmlns:cdr="http://schemas.openxmlformats.org/drawingml/2006/chartDrawing">
    <cdr:from>
      <cdr:x>3.8155E-5</cdr:x>
      <cdr:y>0.88333</cdr:y>
    </cdr:from>
    <cdr:to>
      <cdr:x>0.29626</cdr:x>
      <cdr:y>0.96667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14" y="4038600"/>
          <a:ext cx="2437772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>
            <a:lnSpc>
              <a:spcPts val="1300"/>
            </a:lnSpc>
          </a:pPr>
          <a:r>
            <a:rPr lang="en-US" sz="1600" dirty="0"/>
            <a:t>Reducing the gap between the rich and poor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AAC5F-59AF-48C9-BF20-254BB8AC10A2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B30B-6C0E-4AB1-ABE3-D064C6EEE4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42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78F23-7B17-4360-9B56-489977FCF4C4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41F39-CA18-4F77-A0B4-ACF02FBE9C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91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41F39-CA18-4F77-A0B4-ACF02FBE9C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74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31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56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934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548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949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952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41F39-CA18-4F77-A0B4-ACF02FBE9C7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0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2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5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6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41F39-CA18-4F77-A0B4-ACF02FBE9C7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74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11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00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293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1F39-CA18-4F77-A0B4-ACF02FBE9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35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100A-1439-47B5-93D9-212615D5B14A}" type="datetime4">
              <a:rPr lang="en-US" smtClean="0"/>
              <a:pPr/>
              <a:t>October 15,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8650" y="6248401"/>
            <a:ext cx="619125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www.pewproject.org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37319-2E82-4D56-ADBC-557F98406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65100" y="5867400"/>
            <a:ext cx="9575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65100" y="1600200"/>
            <a:ext cx="9575800" cy="2971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0400" y="1981200"/>
            <a:ext cx="7677150" cy="1752600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3600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Presentation Name</a:t>
            </a:r>
            <a:br>
              <a:rPr lang="en-US" dirty="0"/>
            </a:br>
            <a:r>
              <a:rPr lang="en-US" dirty="0"/>
              <a:t>Optional Third 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0400" y="3810000"/>
            <a:ext cx="4044950" cy="381000"/>
          </a:xfrm>
        </p:spPr>
        <p:txBody>
          <a:bodyPr/>
          <a:lstStyle>
            <a:lvl1pPr marL="0" indent="0" algn="l">
              <a:buNone/>
              <a:defRPr b="0" baseline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name of presenter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1600200"/>
            <a:ext cx="4127500" cy="381000"/>
          </a:xfr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en-US" dirty="0"/>
              <a:t>Click to edit Kicker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4191000"/>
            <a:ext cx="4044950" cy="304800"/>
          </a:xfrm>
        </p:spPr>
        <p:txBody>
          <a:bodyPr/>
          <a:lstStyle>
            <a:lvl1pPr>
              <a:defRPr sz="1600" b="0" i="1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en-US" dirty="0"/>
              <a:t>Click to edit presenter’s title</a:t>
            </a:r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778500" y="605595"/>
            <a:ext cx="3549650" cy="487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100A-1439-47B5-93D9-212615D5B14A}" type="datetime4">
              <a:rPr lang="en-US" smtClean="0"/>
              <a:pPr/>
              <a:t>October 15,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8650" y="6248401"/>
            <a:ext cx="619125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www.pewproject.org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37319-2E82-4D56-ADBC-557F98406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65100" y="5867400"/>
            <a:ext cx="9575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65100" y="1600200"/>
            <a:ext cx="9575800" cy="2971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0400" y="1981200"/>
            <a:ext cx="7677150" cy="762000"/>
          </a:xfrm>
        </p:spPr>
        <p:txBody>
          <a:bodyPr>
            <a:noAutofit/>
          </a:bodyPr>
          <a:lstStyle>
            <a:lvl1pPr algn="l">
              <a:defRPr sz="3600" baseline="0"/>
            </a:lvl1pPr>
          </a:lstStyle>
          <a:p>
            <a:r>
              <a:rPr lang="en-US" dirty="0"/>
              <a:t>Contact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0400" y="2895600"/>
            <a:ext cx="4044950" cy="381000"/>
          </a:xfrm>
        </p:spPr>
        <p:txBody>
          <a:bodyPr/>
          <a:lstStyle>
            <a:lvl1pPr marL="0" indent="0" algn="l">
              <a:buNone/>
              <a:defRPr b="0" baseline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name of presenter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3200400"/>
            <a:ext cx="3302000" cy="304800"/>
          </a:xfrm>
        </p:spPr>
        <p:txBody>
          <a:bodyPr/>
          <a:lstStyle>
            <a:lvl1pPr>
              <a:defRPr sz="1600" b="0" i="1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en-US" dirty="0"/>
              <a:t>Click to edit presenter’s 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60400" y="3505200"/>
            <a:ext cx="3302000" cy="304800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presenter’s email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5118100" y="2895600"/>
            <a:ext cx="3797300" cy="381000"/>
          </a:xfrm>
        </p:spPr>
        <p:txBody>
          <a:bodyPr/>
          <a:lstStyle>
            <a:lvl1pPr>
              <a:defRPr lang="en-US" sz="1800" b="0" kern="1200" baseline="0" dirty="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add another person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5118100" y="3200400"/>
            <a:ext cx="3302000" cy="304800"/>
          </a:xfrm>
        </p:spPr>
        <p:txBody>
          <a:bodyPr>
            <a:noAutofit/>
          </a:bodyPr>
          <a:lstStyle>
            <a:lvl1pPr>
              <a:defRPr lang="en-US" sz="1600" b="0" i="1" kern="1200" dirty="0" smtClean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person’s title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 hasCustomPrompt="1"/>
          </p:nvPr>
        </p:nvSpPr>
        <p:spPr>
          <a:xfrm>
            <a:off x="5118100" y="3505200"/>
            <a:ext cx="3302000" cy="304800"/>
          </a:xfrm>
        </p:spPr>
        <p:txBody>
          <a:bodyPr>
            <a:noAutofit/>
          </a:bodyPr>
          <a:lstStyle>
            <a:lvl1pPr>
              <a:defRPr lang="en-US" sz="14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person’s email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rot="5400000">
            <a:off x="4210050" y="3390900"/>
            <a:ext cx="9906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778500" y="605595"/>
            <a:ext cx="3549650" cy="487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95300" y="6324600"/>
            <a:ext cx="1320800" cy="304800"/>
          </a:xfrm>
        </p:spPr>
        <p:txBody>
          <a:bodyPr/>
          <a:lstStyle/>
          <a:p>
            <a:fld id="{2F5814D8-D17E-403D-BB23-DF0CDA7DEB2B}" type="datetime4">
              <a:rPr lang="en-US" smtClean="0"/>
              <a:pPr/>
              <a:t>October 15, 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4375150" y="6324600"/>
            <a:ext cx="1155700" cy="304800"/>
          </a:xfrm>
        </p:spPr>
        <p:txBody>
          <a:bodyPr/>
          <a:lstStyle/>
          <a:p>
            <a:fld id="{E2B37319-2E82-4D56-ADBC-557F98406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95300" y="1219200"/>
            <a:ext cx="8915400" cy="4876800"/>
          </a:xfrm>
        </p:spPr>
        <p:txBody>
          <a:bodyPr/>
          <a:lstStyle>
            <a:lvl2pPr marL="742950" indent="-627063">
              <a:defRPr/>
            </a:lvl2pPr>
            <a:lvl3pPr marL="1143000" indent="-800100">
              <a:defRPr sz="1200"/>
            </a:lvl3pPr>
            <a:lvl4pPr marL="1600200" indent="-1028700">
              <a:defRPr sz="1200"/>
            </a:lvl4pPr>
            <a:lvl5pPr marL="2057400" indent="-1258888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219200"/>
            <a:ext cx="8915400" cy="4572001"/>
          </a:xfrm>
        </p:spPr>
        <p:txBody>
          <a:bodyPr/>
          <a:lstStyle>
            <a:lvl1pPr>
              <a:buNone/>
              <a:defRPr sz="1800" b="1">
                <a:latin typeface="+mn-lt"/>
                <a:ea typeface="Verdana" pitchFamily="34" charset="0"/>
                <a:cs typeface="Arial" pitchFamily="34" charset="0"/>
              </a:defRPr>
            </a:lvl1pPr>
            <a:lvl2pPr marL="742950" indent="-573088">
              <a:buNone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685800">
              <a:buNone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911225">
              <a:buNone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1143000">
              <a:buNone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Paste chart here  (adjust width of this container as necessary)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95300" y="6324600"/>
            <a:ext cx="1320800" cy="304800"/>
          </a:xfrm>
        </p:spPr>
        <p:txBody>
          <a:bodyPr/>
          <a:lstStyle/>
          <a:p>
            <a:fld id="{2F5814D8-D17E-403D-BB23-DF0CDA7DEB2B}" type="datetime4">
              <a:rPr lang="en-US" smtClean="0"/>
              <a:pPr/>
              <a:t>October 15, 2019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4375150" y="6324600"/>
            <a:ext cx="1155700" cy="304800"/>
          </a:xfrm>
        </p:spPr>
        <p:txBody>
          <a:bodyPr/>
          <a:lstStyle/>
          <a:p>
            <a:fld id="{E2B37319-2E82-4D56-ADBC-557F98406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chart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5867400"/>
            <a:ext cx="8255000" cy="228600"/>
          </a:xfrm>
        </p:spPr>
        <p:txBody>
          <a:bodyPr/>
          <a:lstStyle>
            <a:lvl1pPr>
              <a:defRPr sz="1000" b="0" baseline="0">
                <a:latin typeface="+mn-lt"/>
              </a:defRPr>
            </a:lvl1pPr>
          </a:lstStyle>
          <a:p>
            <a:pPr lvl="0"/>
            <a:r>
              <a:rPr lang="en-US" dirty="0"/>
              <a:t>Click to add Source Note, etc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447801"/>
            <a:ext cx="8915400" cy="4343401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>
                <a:latin typeface="+mn-lt"/>
                <a:ea typeface="Verdana" pitchFamily="34" charset="0"/>
                <a:cs typeface="Arial" pitchFamily="34" charset="0"/>
              </a:defRPr>
            </a:lvl1pPr>
            <a:lvl2pPr marL="742950" indent="-573088">
              <a:buNone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685800">
              <a:buNone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911225">
              <a:buNone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1143000">
              <a:buNone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Paste chart here (adjust width of this container as necessary)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95300" y="6324600"/>
            <a:ext cx="1320800" cy="304800"/>
          </a:xfrm>
        </p:spPr>
        <p:txBody>
          <a:bodyPr/>
          <a:lstStyle/>
          <a:p>
            <a:fld id="{2F5814D8-D17E-403D-BB23-DF0CDA7DEB2B}" type="datetime4">
              <a:rPr lang="en-US" smtClean="0"/>
              <a:pPr/>
              <a:t>October 15, 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4375150" y="6324600"/>
            <a:ext cx="1155700" cy="304800"/>
          </a:xfrm>
        </p:spPr>
        <p:txBody>
          <a:bodyPr/>
          <a:lstStyle/>
          <a:p>
            <a:fld id="{E2B37319-2E82-4D56-ADBC-557F98406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chart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914400"/>
            <a:ext cx="8915400" cy="533400"/>
          </a:xfrm>
        </p:spPr>
        <p:txBody>
          <a:bodyPr anchor="b"/>
          <a:lstStyle>
            <a:lvl1pPr algn="ctr">
              <a:defRPr b="0" i="1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5867400"/>
            <a:ext cx="8255000" cy="228600"/>
          </a:xfrm>
        </p:spPr>
        <p:txBody>
          <a:bodyPr/>
          <a:lstStyle>
            <a:lvl1pPr>
              <a:defRPr sz="1000" b="0" baseline="0">
                <a:latin typeface="+mn-lt"/>
              </a:defRPr>
            </a:lvl1pPr>
          </a:lstStyle>
          <a:p>
            <a:pPr lvl="0"/>
            <a:r>
              <a:rPr lang="en-US" dirty="0"/>
              <a:t>Click to add Source Note, etc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506" y="2438402"/>
            <a:ext cx="8420100" cy="990599"/>
          </a:xfrm>
        </p:spPr>
        <p:txBody>
          <a:bodyPr anchor="t">
            <a:normAutofit/>
          </a:bodyPr>
          <a:lstStyle>
            <a:lvl1pPr algn="ctr">
              <a:defRPr sz="24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2506" y="2081214"/>
            <a:ext cx="8420100" cy="357187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subsection kicker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248401"/>
            <a:ext cx="1320800" cy="365125"/>
          </a:xfrm>
        </p:spPr>
        <p:txBody>
          <a:bodyPr/>
          <a:lstStyle/>
          <a:p>
            <a:fld id="{72DEDA58-0F44-4E6F-A662-CD004C5E500D}" type="datetime4">
              <a:rPr lang="en-US" smtClean="0"/>
              <a:pPr/>
              <a:t>October 15,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8650" y="6248401"/>
            <a:ext cx="619125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www.pewproject.org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37319-2E82-4D56-ADBC-557F98406E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65100" y="3429000"/>
            <a:ext cx="95758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65100" y="1981200"/>
            <a:ext cx="95758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 rot="5400000">
            <a:off x="4686300" y="1651000"/>
            <a:ext cx="533400" cy="957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300" y="1219200"/>
            <a:ext cx="437687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+mj-lt"/>
                <a:ea typeface="Verdana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chart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5300" y="1828801"/>
            <a:ext cx="4376870" cy="3962401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baseline="0">
                <a:latin typeface="+mj-lt"/>
                <a:ea typeface="Verdana" pitchFamily="34" charset="0"/>
                <a:cs typeface="Verdana" pitchFamily="34" charset="0"/>
              </a:defRPr>
            </a:lvl1pPr>
            <a:lvl2pPr>
              <a:buNone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None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None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None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Paste chart here OR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32111" y="1219200"/>
            <a:ext cx="4378590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latin typeface="+mj-lt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chart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32111" y="1828801"/>
            <a:ext cx="4378590" cy="3962400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latin typeface="+mj-lt"/>
                <a:ea typeface="Verdana" pitchFamily="34" charset="0"/>
                <a:cs typeface="Verdana" pitchFamily="34" charset="0"/>
              </a:defRPr>
            </a:lvl1pPr>
            <a:lvl2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Paste chart here OR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00" y="6248401"/>
            <a:ext cx="1320800" cy="365125"/>
          </a:xfrm>
        </p:spPr>
        <p:txBody>
          <a:bodyPr/>
          <a:lstStyle/>
          <a:p>
            <a:fld id="{9B855AF8-0094-43D5-8F89-5AB58B08CE88}" type="datetime4">
              <a:rPr lang="en-US" smtClean="0"/>
              <a:pPr/>
              <a:t>October 15, 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75150" y="6248401"/>
            <a:ext cx="1155700" cy="365125"/>
          </a:xfrm>
        </p:spPr>
        <p:txBody>
          <a:bodyPr/>
          <a:lstStyle/>
          <a:p>
            <a:fld id="{E2B37319-2E82-4D56-ADBC-557F98406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5867400"/>
            <a:ext cx="8255000" cy="228600"/>
          </a:xfrm>
        </p:spPr>
        <p:txBody>
          <a:bodyPr/>
          <a:lstStyle>
            <a:lvl1pPr>
              <a:defRPr sz="1000" b="0" baseline="0">
                <a:latin typeface="+mn-lt"/>
              </a:defRPr>
            </a:lvl1pPr>
          </a:lstStyle>
          <a:p>
            <a:pPr lvl="0"/>
            <a:r>
              <a:rPr lang="en-US" dirty="0"/>
              <a:t>Click to add Source Note, etc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248401"/>
            <a:ext cx="1320800" cy="365125"/>
          </a:xfrm>
        </p:spPr>
        <p:txBody>
          <a:bodyPr/>
          <a:lstStyle/>
          <a:p>
            <a:fld id="{8B82A246-B949-4BE4-BEA5-462CF74F3E30}" type="datetime4">
              <a:rPr lang="en-US" smtClean="0"/>
              <a:pPr/>
              <a:t>October 15, 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5150" y="6248401"/>
            <a:ext cx="1155700" cy="365125"/>
          </a:xfrm>
        </p:spPr>
        <p:txBody>
          <a:bodyPr/>
          <a:lstStyle/>
          <a:p>
            <a:fld id="{E2B37319-2E82-4D56-ADBC-557F98406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990600"/>
            <a:ext cx="8915400" cy="457200"/>
          </a:xfrm>
        </p:spPr>
        <p:txBody>
          <a:bodyPr anchor="b"/>
          <a:lstStyle>
            <a:lvl1pPr algn="ctr">
              <a:defRPr b="0" i="1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300" y="1295400"/>
            <a:ext cx="437687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baseline="0">
                <a:latin typeface="+mj-lt"/>
                <a:ea typeface="Verdana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chart title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5300" y="1905001"/>
            <a:ext cx="4376870" cy="3886200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latin typeface="+mj-lt"/>
                <a:ea typeface="Verdana" pitchFamily="34" charset="0"/>
                <a:cs typeface="Verdana" pitchFamily="34" charset="0"/>
              </a:defRPr>
            </a:lvl1pPr>
            <a:lvl2pPr>
              <a:buNone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None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None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None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Paste chart here OR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32111" y="1295400"/>
            <a:ext cx="4378590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latin typeface="+mj-lt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chart title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32111" y="1905001"/>
            <a:ext cx="4378590" cy="3886200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latin typeface="+mj-lt"/>
                <a:ea typeface="Verdana" pitchFamily="34" charset="0"/>
                <a:cs typeface="Verdana" pitchFamily="34" charset="0"/>
              </a:defRPr>
            </a:lvl1pPr>
            <a:lvl2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Paste chart here OR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5867400"/>
            <a:ext cx="8255000" cy="228600"/>
          </a:xfrm>
        </p:spPr>
        <p:txBody>
          <a:bodyPr/>
          <a:lstStyle>
            <a:lvl1pPr>
              <a:defRPr sz="1000" b="0" baseline="0">
                <a:latin typeface="+mn-lt"/>
              </a:defRPr>
            </a:lvl1pPr>
          </a:lstStyle>
          <a:p>
            <a:pPr lvl="0"/>
            <a:r>
              <a:rPr lang="en-US" dirty="0"/>
              <a:t>Click to add Source Note, etc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86A1-AE8F-46E8-BA76-B9B2DF704D0B}" type="datetime4">
              <a:rPr lang="en-US" smtClean="0"/>
              <a:pPr/>
              <a:t>October 15, 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75150" y="6248401"/>
            <a:ext cx="1155700" cy="365125"/>
          </a:xfrm>
        </p:spPr>
        <p:txBody>
          <a:bodyPr/>
          <a:lstStyle/>
          <a:p>
            <a:fld id="{E2B37319-2E82-4D56-ADBC-557F98406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5867400"/>
            <a:ext cx="8255000" cy="228600"/>
          </a:xfrm>
        </p:spPr>
        <p:txBody>
          <a:bodyPr/>
          <a:lstStyle>
            <a:lvl1pPr>
              <a:defRPr sz="1000" b="0" baseline="0">
                <a:latin typeface="+mn-lt"/>
              </a:defRPr>
            </a:lvl1pPr>
          </a:lstStyle>
          <a:p>
            <a:pPr lvl="0"/>
            <a:r>
              <a:rPr lang="en-US" dirty="0"/>
              <a:t>Click to add Source Note, etc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483D-303C-48F5-80BA-8D1BDECCD943}" type="datetime4">
              <a:rPr lang="en-US" smtClean="0"/>
              <a:pPr/>
              <a:t>October 15, 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37319-2E82-4D56-ADBC-557F98406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5867400"/>
            <a:ext cx="8255000" cy="228600"/>
          </a:xfrm>
        </p:spPr>
        <p:txBody>
          <a:bodyPr/>
          <a:lstStyle>
            <a:lvl1pPr>
              <a:defRPr sz="1000" b="0" baseline="0">
                <a:latin typeface="+mn-lt"/>
              </a:defRPr>
            </a:lvl1pPr>
          </a:lstStyle>
          <a:p>
            <a:pPr lvl="0"/>
            <a:r>
              <a:rPr lang="en-US" dirty="0"/>
              <a:t>Click to add Source Note, etc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264276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0143470-16DF-460A-BC96-502A97480E6E}" type="datetime4">
              <a:rPr lang="en-US" smtClean="0"/>
              <a:pPr/>
              <a:t>October 15,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75150" y="6248401"/>
            <a:ext cx="1155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2B37319-2E82-4D56-ADBC-557F98406E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65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9740900" y="0"/>
            <a:ext cx="165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 rot="5400000">
            <a:off x="4876800" y="-4711700"/>
            <a:ext cx="152400" cy="957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 rot="5400000">
            <a:off x="4959350" y="1911350"/>
            <a:ext cx="152400" cy="9740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65100" y="6248400"/>
            <a:ext cx="95758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/>
          <p:nvPr userDrawn="1"/>
        </p:nvPicPr>
        <p:blipFill>
          <a:blip r:embed="rId12"/>
          <a:stretch>
            <a:fillRect/>
          </a:stretch>
        </p:blipFill>
        <p:spPr>
          <a:xfrm>
            <a:off x="7649634" y="6375400"/>
            <a:ext cx="1747308" cy="25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0" r:id="rId4"/>
    <p:sldLayoutId id="2147483651" r:id="rId5"/>
    <p:sldLayoutId id="2147483653" r:id="rId6"/>
    <p:sldLayoutId id="2147483652" r:id="rId7"/>
    <p:sldLayoutId id="2147483654" r:id="rId8"/>
    <p:sldLayoutId id="2147483655" r:id="rId9"/>
    <p:sldLayoutId id="2147483660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400" b="0" kern="1200">
          <a:solidFill>
            <a:schemeClr val="tx1"/>
          </a:solidFill>
          <a:latin typeface="+mj-lt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wresearch.org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790700"/>
            <a:ext cx="7086600" cy="1752600"/>
          </a:xfrm>
        </p:spPr>
        <p:txBody>
          <a:bodyPr/>
          <a:lstStyle/>
          <a:p>
            <a:r>
              <a:rPr lang="en-US" dirty="0"/>
              <a:t>European Public Opinion Three Decades After the Fall of Communism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538946"/>
            <a:ext cx="3733800" cy="381000"/>
          </a:xfrm>
        </p:spPr>
        <p:txBody>
          <a:bodyPr/>
          <a:lstStyle/>
          <a:p>
            <a:r>
              <a:rPr lang="en-US" dirty="0"/>
              <a:t>Laura Silver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90600" y="3919946"/>
            <a:ext cx="4267200" cy="304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Senior Researcher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FAA1FC8-E175-4FEE-8FFD-5E9846D1F99E}"/>
              </a:ext>
            </a:extLst>
          </p:cNvPr>
          <p:cNvSpPr txBox="1">
            <a:spLocks/>
          </p:cNvSpPr>
          <p:nvPr/>
        </p:nvSpPr>
        <p:spPr>
          <a:xfrm>
            <a:off x="990600" y="4230189"/>
            <a:ext cx="37338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0" i="1" kern="120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@</a:t>
            </a:r>
            <a:r>
              <a:rPr lang="en-US" dirty="0" err="1"/>
              <a:t>lauraruthsilver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33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142D5-888D-4434-83FF-4D7C595E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207594"/>
            <a:ext cx="8915400" cy="563563"/>
          </a:xfrm>
        </p:spPr>
        <p:txBody>
          <a:bodyPr>
            <a:normAutofit/>
          </a:bodyPr>
          <a:lstStyle/>
          <a:p>
            <a:r>
              <a:rPr lang="en-US" dirty="0"/>
              <a:t>Politicians, business people seen to benefit post-communism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CB87B-B246-43FA-B216-E5318078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74B9D0-3DAF-4D6D-ABC8-71E0318E67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200" y="5996781"/>
            <a:ext cx="8343900" cy="251620"/>
          </a:xfrm>
        </p:spPr>
        <p:txBody>
          <a:bodyPr>
            <a:no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F17B38-7DFB-4934-BA55-9930A8C4DDBA}"/>
              </a:ext>
            </a:extLst>
          </p:cNvPr>
          <p:cNvSpPr/>
          <p:nvPr/>
        </p:nvSpPr>
        <p:spPr>
          <a:xfrm>
            <a:off x="838200" y="665258"/>
            <a:ext cx="822959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% who believe that __ have benefited </a:t>
            </a:r>
            <a:r>
              <a:rPr kumimoji="0" lang="en-US" sz="1500" b="0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 great deal/fair amount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from the changes since 1989/1991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6BB036E-1A23-4361-97BB-96B9F41C57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732418"/>
              </p:ext>
            </p:extLst>
          </p:nvPr>
        </p:nvGraphicFramePr>
        <p:xfrm>
          <a:off x="609600" y="1110343"/>
          <a:ext cx="8915400" cy="4757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877CEB-929B-4D2F-893D-985A2723B51E}"/>
              </a:ext>
            </a:extLst>
          </p:cNvPr>
          <p:cNvCxnSpPr/>
          <p:nvPr/>
        </p:nvCxnSpPr>
        <p:spPr>
          <a:xfrm>
            <a:off x="7239000" y="1404257"/>
            <a:ext cx="0" cy="43434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981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E83CF-9A20-4AB7-8052-E8743E49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D446A-F288-403E-990C-69190866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2A246-B949-4BE4-BEA5-462CF74F3E30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October 15, 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73060F49-E011-4D30-9B4A-F505A5A6B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9601200" cy="6629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DEB99-2D1E-44F8-BF5E-96C271EB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78" y="2895600"/>
            <a:ext cx="8915400" cy="944562"/>
          </a:xfrm>
        </p:spPr>
        <p:txBody>
          <a:bodyPr>
            <a:normAutofit/>
          </a:bodyPr>
          <a:lstStyle/>
          <a:p>
            <a:r>
              <a:rPr lang="en-US" sz="2800" dirty="0"/>
              <a:t>DEMOCRACY AND THE EUROPEAN PROJECT</a:t>
            </a:r>
          </a:p>
        </p:txBody>
      </p:sp>
    </p:spTree>
    <p:extLst>
      <p:ext uri="{BB962C8B-B14F-4D97-AF65-F5344CB8AC3E}">
        <p14:creationId xmlns:p14="http://schemas.microsoft.com/office/powerpoint/2010/main" val="363171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424-F024-4813-A4A4-4343775A59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59E6B9-C9F7-41EE-B6B6-9DD2E299D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5" y="214728"/>
            <a:ext cx="941705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Judicial fairness, gender equality top priorities for most Western Europeans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CF48C-09BC-4828-8663-728FEC9FFC82}"/>
              </a:ext>
            </a:extLst>
          </p:cNvPr>
          <p:cNvSpPr/>
          <p:nvPr/>
        </p:nvSpPr>
        <p:spPr>
          <a:xfrm>
            <a:off x="514350" y="779457"/>
            <a:ext cx="88773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/>
                <a:ea typeface="Franklin Gothic Book" panose="020B0503020102020204" pitchFamily="34" charset="0"/>
                <a:cs typeface="Times New Roman" panose="02020603050405020304" pitchFamily="18" charset="0"/>
              </a:rPr>
              <a:t>% who say it is very important to have __ in their country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8FBCD0D-8E99-4728-B735-5C32D03199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4475" y="6019800"/>
            <a:ext cx="8255000" cy="304800"/>
          </a:xfrm>
        </p:spPr>
        <p:txBody>
          <a:bodyPr>
            <a:norm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 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233011-FEFF-4260-A657-7FE440E29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t="24253" r="2500" b="17778"/>
          <a:stretch/>
        </p:blipFill>
        <p:spPr>
          <a:xfrm>
            <a:off x="154599" y="1449475"/>
            <a:ext cx="9596801" cy="44308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CEF71B-4FAC-46FC-AFC8-288F0825A379}"/>
              </a:ext>
            </a:extLst>
          </p:cNvPr>
          <p:cNvSpPr txBox="1"/>
          <p:nvPr/>
        </p:nvSpPr>
        <p:spPr>
          <a:xfrm>
            <a:off x="381000" y="3200400"/>
            <a:ext cx="1295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3823708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7AD7B-56D2-4AB4-AC91-09BB88FD63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AA7DD3-E208-419B-BCCA-B18C55BF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20" y="52309"/>
            <a:ext cx="8958524" cy="827616"/>
          </a:xfrm>
        </p:spPr>
        <p:txBody>
          <a:bodyPr/>
          <a:lstStyle/>
          <a:p>
            <a:r>
              <a:rPr lang="en-US" dirty="0"/>
              <a:t>Fair judiciary most important in Central and Eastern Europe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FCB1E-80C0-4BB6-B0B9-51895C1B7084}"/>
              </a:ext>
            </a:extLst>
          </p:cNvPr>
          <p:cNvSpPr/>
          <p:nvPr/>
        </p:nvSpPr>
        <p:spPr>
          <a:xfrm>
            <a:off x="512885" y="696193"/>
            <a:ext cx="88773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/>
                <a:ea typeface="Franklin Gothic Book" panose="020B0503020102020204" pitchFamily="34" charset="0"/>
                <a:cs typeface="Times New Roman" panose="02020603050405020304" pitchFamily="18" charset="0"/>
              </a:rPr>
              <a:t>% who say it is very important to have __ in their country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D43DBAB-0799-48C0-88CD-B833FB92B2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7650" y="6019800"/>
            <a:ext cx="8255000" cy="256307"/>
          </a:xfrm>
        </p:spPr>
        <p:txBody>
          <a:bodyPr>
            <a:no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 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6D96CE-9F25-409C-956A-5E7AA70CA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7" t="20000" r="5000" b="15556"/>
          <a:stretch/>
        </p:blipFill>
        <p:spPr>
          <a:xfrm>
            <a:off x="512885" y="1161077"/>
            <a:ext cx="8877300" cy="472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17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16040"/>
            <a:ext cx="8229600" cy="487362"/>
          </a:xfrm>
        </p:spPr>
        <p:txBody>
          <a:bodyPr>
            <a:normAutofit/>
          </a:bodyPr>
          <a:lstStyle/>
          <a:p>
            <a:r>
              <a:rPr lang="en-US" dirty="0"/>
              <a:t>Most Europeans think voting gives people like them a say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6019799"/>
            <a:ext cx="7620000" cy="304800"/>
          </a:xfrm>
        </p:spPr>
        <p:txBody>
          <a:bodyPr>
            <a:no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6601E50-5651-4146-B80C-68CA10268ADD}"/>
              </a:ext>
            </a:extLst>
          </p:cNvPr>
          <p:cNvSpPr txBox="1">
            <a:spLocks/>
          </p:cNvSpPr>
          <p:nvPr/>
        </p:nvSpPr>
        <p:spPr>
          <a:xfrm>
            <a:off x="838200" y="661409"/>
            <a:ext cx="8229600" cy="316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/>
                <a:ea typeface="Verdana" pitchFamily="34" charset="0"/>
              </a:rPr>
              <a:t>% who __ that voting gives people like them some say about how the government runs things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8874DD3-E588-4958-8B1B-7009BA853B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243503"/>
              </p:ext>
            </p:extLst>
          </p:nvPr>
        </p:nvGraphicFramePr>
        <p:xfrm>
          <a:off x="590550" y="1008202"/>
          <a:ext cx="8724900" cy="5011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5856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33710"/>
            <a:ext cx="8229600" cy="575536"/>
          </a:xfrm>
        </p:spPr>
        <p:txBody>
          <a:bodyPr/>
          <a:lstStyle/>
          <a:p>
            <a:r>
              <a:rPr lang="en-US" dirty="0"/>
              <a:t>Dissatisfaction with democracy is common in Europe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6042660"/>
            <a:ext cx="7620000" cy="304800"/>
          </a:xfrm>
        </p:spPr>
        <p:txBody>
          <a:bodyPr>
            <a:no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36BB435-22B3-4A4E-81E3-7E29F04429D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66750" y="901127"/>
          <a:ext cx="8572500" cy="511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06601E50-5651-4146-B80C-68CA10268ADD}"/>
              </a:ext>
            </a:extLst>
          </p:cNvPr>
          <p:cNvSpPr txBox="1">
            <a:spLocks/>
          </p:cNvSpPr>
          <p:nvPr/>
        </p:nvSpPr>
        <p:spPr>
          <a:xfrm>
            <a:off x="838200" y="584353"/>
            <a:ext cx="8229600" cy="316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/>
                <a:ea typeface="Verdana" pitchFamily="34" charset="0"/>
              </a:rPr>
              <a:t>% who say they are __ with the way democracy is working in their country</a:t>
            </a:r>
          </a:p>
        </p:txBody>
      </p:sp>
    </p:spTree>
    <p:extLst>
      <p:ext uri="{BB962C8B-B14F-4D97-AF65-F5344CB8AC3E}">
        <p14:creationId xmlns:p14="http://schemas.microsoft.com/office/powerpoint/2010/main" val="1831883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86613"/>
            <a:ext cx="8229600" cy="435110"/>
          </a:xfrm>
        </p:spPr>
        <p:txBody>
          <a:bodyPr>
            <a:noAutofit/>
          </a:bodyPr>
          <a:lstStyle/>
          <a:p>
            <a:r>
              <a:rPr lang="en-US" dirty="0"/>
              <a:t>Most across Europe are skeptical of their governing elite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6007825"/>
            <a:ext cx="7620000" cy="304800"/>
          </a:xfrm>
        </p:spPr>
        <p:txBody>
          <a:bodyPr>
            <a:no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 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6601E50-5651-4146-B80C-68CA10268ADD}"/>
              </a:ext>
            </a:extLst>
          </p:cNvPr>
          <p:cNvSpPr txBox="1">
            <a:spLocks/>
          </p:cNvSpPr>
          <p:nvPr/>
        </p:nvSpPr>
        <p:spPr>
          <a:xfrm>
            <a:off x="1066800" y="685800"/>
            <a:ext cx="8229600" cy="316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/>
                <a:ea typeface="Verdana" pitchFamily="34" charset="0"/>
              </a:rPr>
              <a:t>% who __ that most elected officials care what people like them think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A25C34C2-E78B-4EEF-B4F3-A9CB0936CA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60408"/>
              </p:ext>
            </p:extLst>
          </p:nvPr>
        </p:nvGraphicFramePr>
        <p:xfrm>
          <a:off x="666750" y="1014548"/>
          <a:ext cx="8572500" cy="5005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2464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894" y="156542"/>
            <a:ext cx="8226211" cy="44417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Largely positive views about the EU, its impact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6004952"/>
            <a:ext cx="7620000" cy="319648"/>
          </a:xfrm>
        </p:spPr>
        <p:txBody>
          <a:bodyPr>
            <a:no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 </a:t>
            </a:r>
          </a:p>
          <a:p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219814-7EEC-4463-9DB4-194CB4C8BD75}"/>
              </a:ext>
            </a:extLst>
          </p:cNvPr>
          <p:cNvSpPr/>
          <p:nvPr/>
        </p:nvSpPr>
        <p:spPr>
          <a:xfrm>
            <a:off x="3667414" y="519775"/>
            <a:ext cx="257117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who say…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5A063BC8-729D-43F7-B073-9580A93713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347355"/>
              </p:ext>
            </p:extLst>
          </p:nvPr>
        </p:nvGraphicFramePr>
        <p:xfrm>
          <a:off x="438150" y="762000"/>
          <a:ext cx="9029700" cy="5221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8817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63030572-BC29-4257-AD95-851543498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9601200" cy="6629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95599"/>
            <a:ext cx="8420100" cy="533401"/>
          </a:xfrm>
        </p:spPr>
        <p:txBody>
          <a:bodyPr/>
          <a:lstStyle/>
          <a:p>
            <a:r>
              <a:rPr lang="en-US" dirty="0"/>
              <a:t>VIEWS ABOUT the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605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C82B4-C88F-4C1D-B644-B45406CFA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37319-2E82-4D56-ADBC-557F98406E3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D12CEA-4C2E-409B-AEC9-70772F8C0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487363"/>
          </a:xfrm>
        </p:spPr>
        <p:txBody>
          <a:bodyPr>
            <a:normAutofit/>
          </a:bodyPr>
          <a:lstStyle/>
          <a:p>
            <a:r>
              <a:rPr lang="en-US" dirty="0"/>
              <a:t>Optimism about financial future of children today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782C62-5D24-48B4-A4A0-17419EBC5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7650" y="6037209"/>
            <a:ext cx="8255000" cy="252245"/>
          </a:xfrm>
        </p:spPr>
        <p:txBody>
          <a:bodyPr>
            <a:norm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</a:t>
            </a:r>
          </a:p>
        </p:txBody>
      </p:sp>
      <p:pic>
        <p:nvPicPr>
          <p:cNvPr id="7" name="Content Placeholder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E4F91F3-ACFA-484F-B42F-918384DF27C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0067"/>
            <a:ext cx="6248400" cy="43474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BC66E3-BC76-4DCB-8464-6A920A783397}"/>
              </a:ext>
            </a:extLst>
          </p:cNvPr>
          <p:cNvSpPr/>
          <p:nvPr/>
        </p:nvSpPr>
        <p:spPr>
          <a:xfrm>
            <a:off x="1981200" y="708335"/>
            <a:ext cx="59436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% who say children today will be better off financially than their parents</a:t>
            </a:r>
          </a:p>
        </p:txBody>
      </p:sp>
      <p:pic>
        <p:nvPicPr>
          <p:cNvPr id="9" name="Content Placeholder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7CA99A7-796E-4A4D-B955-B8BF8EDF5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049073"/>
            <a:ext cx="6781800" cy="479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1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6FCEAB-2F7F-416B-B976-1460B73169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37319-2E82-4D56-ADBC-557F98406E3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347BBB-3CD2-436D-80C9-7F8968E0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Pew Research Center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F698D5-3D6E-4222-BC29-A8FEA596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Franklin Gothic Demi" panose="020B0703020102020204" pitchFamily="34" charset="0"/>
              </a:rPr>
              <a:t>Established 1996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Franklin Gothic Demi" panose="020B0703020102020204" pitchFamily="34" charset="0"/>
              </a:rPr>
              <a:t>Funded by The Pew Charitable Trusts, foundations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Franklin Gothic Demi" panose="020B0703020102020204" pitchFamily="34" charset="0"/>
              </a:rPr>
              <a:t>Non-profit, non-partisan fact tank in Washington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Franklin Gothic Demi" panose="020B0703020102020204" pitchFamily="34" charset="0"/>
              </a:rPr>
              <a:t>Since 2001, we have surveyed in 108 countries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0" u="sng" dirty="0">
                <a:latin typeface="Franklin Gothic Demi" panose="020B0703020102020204" pitchFamily="34" charset="0"/>
                <a:hlinkClick r:id="rId2"/>
              </a:rPr>
              <a:t>www.pewresearch.org</a:t>
            </a:r>
            <a:endParaRPr lang="en-US" b="0" u="sng" dirty="0">
              <a:latin typeface="Franklin Gothic Demi" panose="020B0703020102020204" pitchFamily="34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0" u="sng" dirty="0">
                <a:latin typeface="Franklin Gothic Demi" panose="020B0703020102020204" pitchFamily="34" charset="0"/>
              </a:rPr>
              <a:t>@</a:t>
            </a:r>
            <a:r>
              <a:rPr lang="en-US" b="0" u="sng" dirty="0" err="1">
                <a:latin typeface="Franklin Gothic Demi" panose="020B0703020102020204" pitchFamily="34" charset="0"/>
              </a:rPr>
              <a:t>pewresearch</a:t>
            </a:r>
            <a:r>
              <a:rPr lang="en-US" b="0" u="sng" dirty="0">
                <a:latin typeface="Franklin Gothic Demi" panose="020B07030201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29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37319-2E82-4D56-ADBC-557F98406E3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46038"/>
            <a:ext cx="8229600" cy="944562"/>
          </a:xfrm>
        </p:spPr>
        <p:txBody>
          <a:bodyPr/>
          <a:lstStyle/>
          <a:p>
            <a:r>
              <a:rPr lang="en-US" dirty="0"/>
              <a:t>Most are optimistic about relations with other European nations and their own country’s culture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3400" y="5791200"/>
            <a:ext cx="8255000" cy="457200"/>
          </a:xfrm>
        </p:spPr>
        <p:txBody>
          <a:bodyPr>
            <a:norm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Note: Percentages are medians based on 14 European Union countries.</a:t>
            </a: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BE82BF8-2AAA-4DF8-B151-6BBF7C64C4E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1219200"/>
          <a:ext cx="8382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4">
            <a:extLst>
              <a:ext uri="{FF2B5EF4-FFF2-40B4-BE49-F238E27FC236}">
                <a16:creationId xmlns:a16="http://schemas.microsoft.com/office/drawing/2014/main" id="{28D7BB18-52C7-40D7-8BFC-12AA13721004}"/>
              </a:ext>
            </a:extLst>
          </p:cNvPr>
          <p:cNvSpPr txBox="1">
            <a:spLocks/>
          </p:cNvSpPr>
          <p:nvPr/>
        </p:nvSpPr>
        <p:spPr>
          <a:xfrm>
            <a:off x="914400" y="914400"/>
            <a:ext cx="82296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% who say they feel __ about…</a:t>
            </a:r>
          </a:p>
        </p:txBody>
      </p:sp>
    </p:spTree>
    <p:extLst>
      <p:ext uri="{BB962C8B-B14F-4D97-AF65-F5344CB8AC3E}">
        <p14:creationId xmlns:p14="http://schemas.microsoft.com/office/powerpoint/2010/main" val="287103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4083">
              <a:defRPr/>
            </a:pPr>
            <a:fld id="{E2B37319-2E82-4D56-ADBC-557F98406E39}" type="slidenum">
              <a:rPr lang="en-US" sz="923">
                <a:solidFill>
                  <a:srgbClr val="000000">
                    <a:lumMod val="65000"/>
                    <a:lumOff val="35000"/>
                  </a:srgbClr>
                </a:solidFill>
                <a:latin typeface="Franklin Gothic Book"/>
              </a:rPr>
              <a:pPr defTabSz="844083">
                <a:defRPr/>
              </a:pPr>
              <a:t>21</a:t>
            </a:fld>
            <a:endParaRPr lang="en-US" sz="923" dirty="0">
              <a:solidFill>
                <a:srgbClr val="000000">
                  <a:lumMod val="65000"/>
                  <a:lumOff val="35000"/>
                </a:srgbClr>
              </a:solidFill>
              <a:latin typeface="Franklin Gothic Book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88423" y="2176976"/>
            <a:ext cx="7033846" cy="703385"/>
          </a:xfrm>
        </p:spPr>
        <p:txBody>
          <a:bodyPr/>
          <a:lstStyle/>
          <a:p>
            <a:r>
              <a:rPr lang="en-US" sz="2585" dirty="0"/>
              <a:t>All Pew Research Center reports are available online at </a:t>
            </a:r>
            <a:r>
              <a:rPr lang="en-US" sz="2585" u="sng" dirty="0">
                <a:solidFill>
                  <a:schemeClr val="accent6"/>
                </a:solidFill>
              </a:rPr>
              <a:t>www.pewresearch.org</a:t>
            </a:r>
            <a:br>
              <a:rPr lang="en-US" sz="2585" u="sng" dirty="0">
                <a:solidFill>
                  <a:schemeClr val="accent6"/>
                </a:solidFill>
              </a:rPr>
            </a:br>
            <a:endParaRPr lang="en-US" sz="2585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988423" y="2880361"/>
            <a:ext cx="4044950" cy="381000"/>
          </a:xfrm>
        </p:spPr>
        <p:txBody>
          <a:bodyPr/>
          <a:lstStyle/>
          <a:p>
            <a:r>
              <a:rPr lang="en-US" dirty="0"/>
              <a:t>Laura Silver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88424" y="3243691"/>
            <a:ext cx="4255477" cy="370618"/>
          </a:xfrm>
        </p:spPr>
        <p:txBody>
          <a:bodyPr>
            <a:normAutofit/>
          </a:bodyPr>
          <a:lstStyle/>
          <a:p>
            <a:r>
              <a:rPr lang="en-US" sz="1500" dirty="0"/>
              <a:t>Senior Researcher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4B1FA4B-1D79-4C26-A80E-AFA42B35D912}"/>
              </a:ext>
            </a:extLst>
          </p:cNvPr>
          <p:cNvSpPr txBox="1">
            <a:spLocks/>
          </p:cNvSpPr>
          <p:nvPr/>
        </p:nvSpPr>
        <p:spPr>
          <a:xfrm>
            <a:off x="988424" y="3579225"/>
            <a:ext cx="4255477" cy="37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0" i="1" kern="120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FFFFFF">
                    <a:lumMod val="50000"/>
                  </a:srgbClr>
                </a:solidFill>
              </a:rPr>
              <a:t>@</a:t>
            </a:r>
            <a:r>
              <a:rPr lang="en-US" sz="1500" dirty="0" err="1">
                <a:solidFill>
                  <a:srgbClr val="FFFFFF">
                    <a:lumMod val="50000"/>
                  </a:srgbClr>
                </a:solidFill>
              </a:rPr>
              <a:t>lauraruthsilver</a:t>
            </a:r>
            <a:endParaRPr lang="en-US" sz="15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12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/>
            <a:endParaRPr lang="en-US" b="0" dirty="0">
              <a:latin typeface="Franklin Gothic Demi"/>
            </a:endParaRPr>
          </a:p>
          <a:p>
            <a:pPr>
              <a:buFont typeface="Arial" pitchFamily="34" charset="0"/>
              <a:buChar char="•"/>
            </a:pPr>
            <a:r>
              <a:rPr lang="en-US" b="0" dirty="0">
                <a:latin typeface="Franklin Gothic Demi"/>
              </a:rPr>
              <a:t>Survey conducted across 17 countries from May 13 to August 12, 2019, totaling 18,979 respondents</a:t>
            </a:r>
          </a:p>
          <a:p>
            <a:pPr>
              <a:buFont typeface="Arial" pitchFamily="34" charset="0"/>
              <a:buChar char="•"/>
            </a:pPr>
            <a:endParaRPr lang="en-US" b="0" dirty="0">
              <a:latin typeface="Franklin Gothic Demi"/>
            </a:endParaRPr>
          </a:p>
          <a:p>
            <a:pPr>
              <a:buFont typeface="Arial" pitchFamily="34" charset="0"/>
              <a:buChar char="•"/>
            </a:pPr>
            <a:r>
              <a:rPr lang="en-US" b="0" dirty="0">
                <a:latin typeface="Franklin Gothic Demi" panose="020B0703020102020204" pitchFamily="34" charset="0"/>
              </a:rPr>
              <a:t>Based on telephone and face-to-face interviews with nationally representative samples of adults 18 and older</a:t>
            </a:r>
            <a:endParaRPr lang="en-US" b="0" dirty="0">
              <a:latin typeface="Franklin Gothic Demi"/>
            </a:endParaRPr>
          </a:p>
          <a:p>
            <a:pPr marL="0" indent="0"/>
            <a:endParaRPr lang="en-US" b="0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b="0" dirty="0">
                <a:latin typeface="+mj-lt"/>
              </a:rPr>
              <a:t>The margin of sampling error for the completed set of weighted data is </a:t>
            </a:r>
            <a:r>
              <a:rPr lang="en-US" b="0" dirty="0">
                <a:latin typeface="Franklin Gothic Demi" panose="020B0703020102020204" pitchFamily="34" charset="0"/>
              </a:rPr>
              <a:t>±</a:t>
            </a:r>
            <a:r>
              <a:rPr lang="en-US" b="0" dirty="0">
                <a:latin typeface="+mj-lt"/>
              </a:rPr>
              <a:t>2.9%</a:t>
            </a:r>
            <a:r>
              <a:rPr lang="en-US" b="0" dirty="0">
                <a:solidFill>
                  <a:prstClr val="black"/>
                </a:solidFill>
                <a:latin typeface="Franklin Gothic Demi"/>
              </a:rPr>
              <a:t> to </a:t>
            </a:r>
            <a:r>
              <a:rPr lang="en-US" b="0" dirty="0">
                <a:solidFill>
                  <a:prstClr val="black"/>
                </a:solidFill>
                <a:latin typeface="Franklin Gothic Demi" panose="020B0703020102020204" pitchFamily="34" charset="0"/>
              </a:rPr>
              <a:t>±</a:t>
            </a:r>
            <a:r>
              <a:rPr lang="en-US" b="0" dirty="0">
                <a:solidFill>
                  <a:prstClr val="black"/>
                </a:solidFill>
                <a:latin typeface="Franklin Gothic Demi"/>
              </a:rPr>
              <a:t>4.7</a:t>
            </a:r>
            <a:r>
              <a:rPr lang="en-US" b="0">
                <a:solidFill>
                  <a:prstClr val="black"/>
                </a:solidFill>
                <a:latin typeface="Franklin Gothic Demi"/>
              </a:rPr>
              <a:t>%    </a:t>
            </a:r>
            <a:r>
              <a:rPr lang="en-US" b="0"/>
              <a:t> </a:t>
            </a:r>
            <a:endParaRPr lang="en-US" b="0" dirty="0">
              <a:latin typeface="Franklin Gothic Demi"/>
            </a:endParaRPr>
          </a:p>
          <a:p>
            <a:pPr marL="0" indent="0"/>
            <a:endParaRPr lang="en-US" b="0" dirty="0">
              <a:latin typeface="Franklin Gothic Demi"/>
            </a:endParaRPr>
          </a:p>
          <a:p>
            <a:pPr marL="0" indent="0"/>
            <a:endParaRPr lang="en-US" b="0" dirty="0">
              <a:solidFill>
                <a:prstClr val="black"/>
              </a:solidFill>
              <a:latin typeface="Franklin Gothic Demi"/>
            </a:endParaRPr>
          </a:p>
        </p:txBody>
      </p:sp>
    </p:spTree>
    <p:extLst>
      <p:ext uri="{BB962C8B-B14F-4D97-AF65-F5344CB8AC3E}">
        <p14:creationId xmlns:p14="http://schemas.microsoft.com/office/powerpoint/2010/main" val="1587957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37319-2E82-4D56-ADBC-557F98406E3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46038"/>
            <a:ext cx="8229600" cy="944562"/>
          </a:xfrm>
        </p:spPr>
        <p:txBody>
          <a:bodyPr/>
          <a:lstStyle/>
          <a:p>
            <a:r>
              <a:rPr lang="en-US" dirty="0"/>
              <a:t>Country coverage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5CCE0DAB-CB88-4600-B227-41B8033AF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281" y="838200"/>
            <a:ext cx="7113437" cy="53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86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D446A-F288-403E-990C-69190866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2A246-B949-4BE4-BEA5-462CF74F3E30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October 15, 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E83CF-9A20-4AB7-8052-E8743E49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4DCC392B-4F50-40F5-99EE-224D15038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9601200" cy="6629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DEB99-2D1E-44F8-BF5E-96C271EB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19400"/>
            <a:ext cx="8915400" cy="944562"/>
          </a:xfrm>
        </p:spPr>
        <p:txBody>
          <a:bodyPr>
            <a:normAutofit/>
          </a:bodyPr>
          <a:lstStyle/>
          <a:p>
            <a:r>
              <a:rPr lang="en-US" sz="2800" dirty="0"/>
              <a:t>THE POST-COMMUNIST TRANSITION</a:t>
            </a:r>
          </a:p>
        </p:txBody>
      </p:sp>
    </p:spTree>
    <p:extLst>
      <p:ext uri="{BB962C8B-B14F-4D97-AF65-F5344CB8AC3E}">
        <p14:creationId xmlns:p14="http://schemas.microsoft.com/office/powerpoint/2010/main" val="401504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2" y="151306"/>
            <a:ext cx="8229600" cy="705693"/>
          </a:xfrm>
        </p:spPr>
        <p:txBody>
          <a:bodyPr>
            <a:normAutofit/>
          </a:bodyPr>
          <a:lstStyle/>
          <a:p>
            <a:r>
              <a:rPr lang="en-US" dirty="0"/>
              <a:t>Most approve of shift to multiparty and free market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8600" y="6038574"/>
            <a:ext cx="7620000" cy="419100"/>
          </a:xfrm>
        </p:spPr>
        <p:txBody>
          <a:bodyPr>
            <a:normAutofit/>
          </a:bodyPr>
          <a:lstStyle/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Source: Spring 2019 Global Attitudes Survey. 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Franklin Gothic Book" panose="020B05030201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51B7B7E-C2A8-4267-820A-71786B7A28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2922272"/>
              </p:ext>
            </p:extLst>
          </p:nvPr>
        </p:nvGraphicFramePr>
        <p:xfrm>
          <a:off x="838200" y="1169095"/>
          <a:ext cx="4953001" cy="4712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F1620DD8-7AE4-4EBC-8D5D-BF222A7C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5" y="1064438"/>
            <a:ext cx="1990725" cy="228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Multiparty system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F695FD3-E71F-4C4B-BD97-B594186643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917637"/>
              </p:ext>
            </p:extLst>
          </p:nvPr>
        </p:nvGraphicFramePr>
        <p:xfrm>
          <a:off x="4267201" y="1168818"/>
          <a:ext cx="4622074" cy="4712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 Box 2">
            <a:extLst>
              <a:ext uri="{FF2B5EF4-FFF2-40B4-BE49-F238E27FC236}">
                <a16:creationId xmlns:a16="http://schemas.microsoft.com/office/drawing/2014/main" id="{A774F1A4-7407-4B3B-ABC3-D7347A078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801" y="1080442"/>
            <a:ext cx="1919289" cy="314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 economy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C2F6763-FBC5-4090-A9B2-283099CE8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885429"/>
              </p:ext>
            </p:extLst>
          </p:nvPr>
        </p:nvGraphicFramePr>
        <p:xfrm>
          <a:off x="990600" y="798479"/>
          <a:ext cx="8229600" cy="228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370643893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% who approve that their country changed from one-party rule/state-controlled economy to a …</a:t>
                      </a:r>
                      <a:endParaRPr lang="en-US" sz="15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Georgia" panose="02040502050405020303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716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988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ED45-1FFB-4B93-B269-B6C31D43D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45532"/>
            <a:ext cx="8915400" cy="667700"/>
          </a:xfrm>
        </p:spPr>
        <p:txBody>
          <a:bodyPr/>
          <a:lstStyle/>
          <a:p>
            <a:r>
              <a:rPr lang="en-US" dirty="0"/>
              <a:t>Publics divided over economic situation after communism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70ED1-A874-4C8D-9190-CEEB1674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92ECE-8CDB-4B19-A218-8079652FA5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6022171"/>
            <a:ext cx="7505700" cy="206613"/>
          </a:xfrm>
        </p:spPr>
        <p:txBody>
          <a:bodyPr>
            <a:no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9022264"/>
              </p:ext>
            </p:extLst>
          </p:nvPr>
        </p:nvGraphicFramePr>
        <p:xfrm>
          <a:off x="495300" y="1338105"/>
          <a:ext cx="8801100" cy="4480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0E69544-95C5-44A6-8B69-19E1856284FB}"/>
              </a:ext>
            </a:extLst>
          </p:cNvPr>
          <p:cNvSpPr/>
          <p:nvPr/>
        </p:nvSpPr>
        <p:spPr>
          <a:xfrm>
            <a:off x="952500" y="778154"/>
            <a:ext cx="8001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who say that the economic situation for most people today is __ than it was under communism 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6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DBAD5F-9A24-4231-8296-A4F44FB3E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18816" r="5834" b="12075"/>
          <a:stretch/>
        </p:blipFill>
        <p:spPr>
          <a:xfrm>
            <a:off x="685800" y="930625"/>
            <a:ext cx="8610600" cy="5104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0C815-3BE0-4243-9823-1D1B54D4E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84972"/>
            <a:ext cx="8915400" cy="547685"/>
          </a:xfrm>
        </p:spPr>
        <p:txBody>
          <a:bodyPr>
            <a:normAutofit/>
          </a:bodyPr>
          <a:lstStyle/>
          <a:p>
            <a:r>
              <a:rPr lang="en-US" dirty="0"/>
              <a:t>Opinion of post-communism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7E427-56E2-4FA4-9F06-BCCD6BC46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1A3335-6CFA-4A0B-9D50-EE07A174AB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6002454"/>
            <a:ext cx="7620000" cy="228600"/>
          </a:xfrm>
        </p:spPr>
        <p:txBody>
          <a:bodyPr>
            <a:no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2549C7-FE18-44B1-AA91-B882922FCD9B}"/>
              </a:ext>
            </a:extLst>
          </p:cNvPr>
          <p:cNvSpPr/>
          <p:nvPr/>
        </p:nvSpPr>
        <p:spPr>
          <a:xfrm>
            <a:off x="1028700" y="669274"/>
            <a:ext cx="79248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% who say changes since 1989/1991 have had a very good/good influence on ...</a:t>
            </a:r>
          </a:p>
        </p:txBody>
      </p:sp>
    </p:spTree>
    <p:extLst>
      <p:ext uri="{BB962C8B-B14F-4D97-AF65-F5344CB8AC3E}">
        <p14:creationId xmlns:p14="http://schemas.microsoft.com/office/powerpoint/2010/main" val="187326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37319-2E82-4D56-ADBC-557F98406E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3694" y="95771"/>
            <a:ext cx="8226211" cy="736744"/>
          </a:xfrm>
        </p:spPr>
        <p:txBody>
          <a:bodyPr>
            <a:normAutofit/>
          </a:bodyPr>
          <a:lstStyle/>
          <a:p>
            <a:r>
              <a:rPr lang="en-US" dirty="0"/>
              <a:t>Since 1991, life satisfaction has improved across Europe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2250" y="5870968"/>
            <a:ext cx="8305800" cy="416617"/>
          </a:xfrm>
        </p:spPr>
        <p:txBody>
          <a:bodyPr>
            <a:noAutofit/>
          </a:bodyPr>
          <a:lstStyle/>
          <a:p>
            <a:pPr marL="0" indent="0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East and West Germany respondents live in former German Democratic Republic and pre-1990 Federal Republic of Germany, respectively.</a:t>
            </a: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Spring 2019 Global Attitudes Survey.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7422E2-30FD-4734-BF7B-D1EB9E592E27}"/>
              </a:ext>
            </a:extLst>
          </p:cNvPr>
          <p:cNvSpPr/>
          <p:nvPr/>
        </p:nvSpPr>
        <p:spPr>
          <a:xfrm>
            <a:off x="552448" y="625291"/>
            <a:ext cx="88011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% who say 7, 8, 9 or 10 on a ladder of life where the top of the ladder (10) represents the best possible life</a:t>
            </a: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8B259809-E89D-4C1C-89C2-F5BC35067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" t="13333" r="5000" b="14445"/>
          <a:stretch/>
        </p:blipFill>
        <p:spPr>
          <a:xfrm>
            <a:off x="726269" y="899460"/>
            <a:ext cx="8303429" cy="504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80764"/>
      </p:ext>
    </p:extLst>
  </p:cSld>
  <p:clrMapOvr>
    <a:masterClrMapping/>
  </p:clrMapOvr>
</p:sld>
</file>

<file path=ppt/theme/theme1.xml><?xml version="1.0" encoding="utf-8"?>
<a:theme xmlns:a="http://schemas.openxmlformats.org/drawingml/2006/main" name="PRC-PPT-Template">
  <a:themeElements>
    <a:clrScheme name="PG PPT Colors">
      <a:dk1>
        <a:sysClr val="windowText" lastClr="000000"/>
      </a:dk1>
      <a:lt1>
        <a:srgbClr val="FFFFFF"/>
      </a:lt1>
      <a:dk2>
        <a:srgbClr val="949D48"/>
      </a:dk2>
      <a:lt2>
        <a:srgbClr val="EEECE4"/>
      </a:lt2>
      <a:accent1>
        <a:srgbClr val="006699"/>
      </a:accent1>
      <a:accent2>
        <a:srgbClr val="A55A26"/>
      </a:accent2>
      <a:accent3>
        <a:srgbClr val="746A7E"/>
      </a:accent3>
      <a:accent4>
        <a:srgbClr val="EA9E2C"/>
      </a:accent4>
      <a:accent5>
        <a:srgbClr val="436983"/>
      </a:accent5>
      <a:accent6>
        <a:srgbClr val="BF3927"/>
      </a:accent6>
      <a:hlink>
        <a:srgbClr val="BB792A"/>
      </a:hlink>
      <a:folHlink>
        <a:srgbClr val="BB792A"/>
      </a:folHlink>
    </a:clrScheme>
    <a:fontScheme name="PRC Font Theme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rgbClr val="FFFFFF"/>
    </a:lt1>
    <a:dk2>
      <a:srgbClr val="949D48"/>
    </a:dk2>
    <a:lt2>
      <a:srgbClr val="EEECE4"/>
    </a:lt2>
    <a:accent1>
      <a:srgbClr val="006699"/>
    </a:accent1>
    <a:accent2>
      <a:srgbClr val="A55A26"/>
    </a:accent2>
    <a:accent3>
      <a:srgbClr val="746A7E"/>
    </a:accent3>
    <a:accent4>
      <a:srgbClr val="EA9E2C"/>
    </a:accent4>
    <a:accent5>
      <a:srgbClr val="436983"/>
    </a:accent5>
    <a:accent6>
      <a:srgbClr val="BF3927"/>
    </a:accent6>
    <a:hlink>
      <a:srgbClr val="BB792A"/>
    </a:hlink>
    <a:folHlink>
      <a:srgbClr val="BB792A"/>
    </a:folHlink>
  </a:clrScheme>
  <a:fontScheme name="Custom 1">
    <a:majorFont>
      <a:latin typeface="Franklin Gothic Demi"/>
      <a:ea typeface=""/>
      <a:cs typeface=""/>
    </a:majorFont>
    <a:minorFont>
      <a:latin typeface="Franklin Gothic Book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rgbClr val="FFFFFF"/>
    </a:lt1>
    <a:dk2>
      <a:srgbClr val="949D48"/>
    </a:dk2>
    <a:lt2>
      <a:srgbClr val="EEECE4"/>
    </a:lt2>
    <a:accent1>
      <a:srgbClr val="006699"/>
    </a:accent1>
    <a:accent2>
      <a:srgbClr val="A55A26"/>
    </a:accent2>
    <a:accent3>
      <a:srgbClr val="746A7E"/>
    </a:accent3>
    <a:accent4>
      <a:srgbClr val="EA9E2C"/>
    </a:accent4>
    <a:accent5>
      <a:srgbClr val="436983"/>
    </a:accent5>
    <a:accent6>
      <a:srgbClr val="BF3927"/>
    </a:accent6>
    <a:hlink>
      <a:srgbClr val="BB792A"/>
    </a:hlink>
    <a:folHlink>
      <a:srgbClr val="BB792A"/>
    </a:folHlink>
  </a:clrScheme>
  <a:fontScheme name="Franklin Gothic">
    <a:majorFont>
      <a:latin typeface="Franklin Gothic Medium" panose="020B0603020102020204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 panose="020B0503020102020204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PG-ColorTheme</Template>
  <TotalTime>1261</TotalTime>
  <Words>741</Words>
  <Application>Microsoft Office PowerPoint</Application>
  <PresentationFormat>A4 Paper (210x297 mm)</PresentationFormat>
  <Paragraphs>148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</vt:lpstr>
      <vt:lpstr>Franklin Gothic Book</vt:lpstr>
      <vt:lpstr>Franklin Gothic Demi</vt:lpstr>
      <vt:lpstr>Georgia</vt:lpstr>
      <vt:lpstr>Times New Roman</vt:lpstr>
      <vt:lpstr>Verdana</vt:lpstr>
      <vt:lpstr>PRC-PPT-Template</vt:lpstr>
      <vt:lpstr>European Public Opinion Three Decades After the Fall of Communism</vt:lpstr>
      <vt:lpstr>Pew Research Center</vt:lpstr>
      <vt:lpstr>Methodology</vt:lpstr>
      <vt:lpstr>Country coverage</vt:lpstr>
      <vt:lpstr>THE POST-COMMUNIST TRANSITION</vt:lpstr>
      <vt:lpstr>Most approve of shift to multiparty and free market systems</vt:lpstr>
      <vt:lpstr>Publics divided over economic situation after communism</vt:lpstr>
      <vt:lpstr>Opinion of post-communism changes</vt:lpstr>
      <vt:lpstr>Since 1991, life satisfaction has improved across Europe</vt:lpstr>
      <vt:lpstr>Politicians, business people seen to benefit post-communism</vt:lpstr>
      <vt:lpstr>DEMOCRACY AND THE EUROPEAN PROJECT</vt:lpstr>
      <vt:lpstr>Judicial fairness, gender equality top priorities for most Western Europeans</vt:lpstr>
      <vt:lpstr>Fair judiciary most important in Central and Eastern Europe</vt:lpstr>
      <vt:lpstr>Most Europeans think voting gives people like them a say</vt:lpstr>
      <vt:lpstr>Dissatisfaction with democracy is common in Europe</vt:lpstr>
      <vt:lpstr>Most across Europe are skeptical of their governing elite</vt:lpstr>
      <vt:lpstr>Largely positive views about the EU, its impact</vt:lpstr>
      <vt:lpstr>VIEWS ABOUT the Future</vt:lpstr>
      <vt:lpstr>Optimism about financial future of children today</vt:lpstr>
      <vt:lpstr>Most are optimistic about relations with other European nations and their own country’s culture</vt:lpstr>
      <vt:lpstr>All Pew Research Center reports are available online at www.pewresearch.org </vt:lpstr>
    </vt:vector>
  </TitlesOfParts>
  <Company>Pew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 Mordecai</dc:creator>
  <cp:lastModifiedBy>Richard Wike</cp:lastModifiedBy>
  <cp:revision>218</cp:revision>
  <dcterms:created xsi:type="dcterms:W3CDTF">2019-09-27T13:24:16Z</dcterms:created>
  <dcterms:modified xsi:type="dcterms:W3CDTF">2019-10-15T14:21:08Z</dcterms:modified>
</cp:coreProperties>
</file>